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378" r:id="rId2"/>
    <p:sldId id="379" r:id="rId3"/>
    <p:sldId id="380" r:id="rId4"/>
    <p:sldId id="382" r:id="rId5"/>
    <p:sldId id="383" r:id="rId6"/>
    <p:sldId id="384" r:id="rId7"/>
    <p:sldId id="385" r:id="rId8"/>
    <p:sldId id="387" r:id="rId9"/>
    <p:sldId id="388" r:id="rId10"/>
    <p:sldId id="389" r:id="rId11"/>
    <p:sldId id="390" r:id="rId12"/>
    <p:sldId id="391" r:id="rId13"/>
    <p:sldId id="392" r:id="rId14"/>
    <p:sldId id="396" r:id="rId15"/>
    <p:sldId id="395" r:id="rId16"/>
  </p:sldIdLst>
  <p:sldSz cx="12192000" cy="6858000"/>
  <p:notesSz cx="6858000" cy="9144000"/>
  <p:embeddedFontLst>
    <p:embeddedFont>
      <p:font typeface="G마켓 산스 TTF Medium" panose="02000000000000000000" pitchFamily="2" charset="-127"/>
      <p:regular r:id="rId18"/>
    </p:embeddedFont>
    <p:embeddedFont>
      <p:font typeface="나눔스퀘어 ExtraBold" panose="020B0600000101010101" pitchFamily="50" charset="-127"/>
      <p:bold r:id="rId19"/>
    </p:embeddedFont>
    <p:embeddedFont>
      <p:font typeface="나눔스퀘어_ac" panose="020B0600000101010101" pitchFamily="50" charset="-127"/>
      <p:regular r:id="rId20"/>
    </p:embeddedFont>
    <p:embeddedFont>
      <p:font typeface="나눔스퀘어_ac ExtraBold" panose="020B0600000101010101" pitchFamily="50" charset="-127"/>
      <p:bold r:id="rId21"/>
    </p:embeddedFont>
    <p:embeddedFont>
      <p:font typeface="나눔스퀘어_ac Light" panose="020B0600000101010101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3" autoAdjust="0"/>
    <p:restoredTop sz="81486" autoAdjust="0"/>
  </p:normalViewPr>
  <p:slideViewPr>
    <p:cSldViewPr snapToGrid="0">
      <p:cViewPr varScale="1">
        <p:scale>
          <a:sx n="70" d="100"/>
          <a:sy n="70" d="100"/>
        </p:scale>
        <p:origin x="94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FDA26-46CC-42B9-9E10-C30576B3F961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8083D-5C78-49F0-8D10-6F7C569FB2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048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083D-5C78-49F0-8D10-6F7C569FB26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419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083D-5C78-49F0-8D10-6F7C569FB2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51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083D-5C78-49F0-8D10-6F7C569FB26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93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083D-5C78-49F0-8D10-6F7C569FB2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914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083D-5C78-49F0-8D10-6F7C569FB2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753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083D-5C78-49F0-8D10-6F7C569FB2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599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083D-5C78-49F0-8D10-6F7C569FB26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398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083D-5C78-49F0-8D10-6F7C569FB2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84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083D-5C78-49F0-8D10-6F7C569FB26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437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083D-5C78-49F0-8D10-6F7C569FB26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387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083D-5C78-49F0-8D10-6F7C569FB26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674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083D-5C78-49F0-8D10-6F7C569FB26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24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083D-5C78-49F0-8D10-6F7C569FB2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837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083D-5C78-49F0-8D10-6F7C569FB2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090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8083D-5C78-49F0-8D10-6F7C569FB26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371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A0CC9-CC9B-5623-C5D3-694F4A2FD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430793-B9FE-A67B-97D1-5649B238B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D2A8BC-6CFD-03D8-59D1-B323C85E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13DD-6DE2-479B-80BA-48D0FB59F32D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9E0D77-E0C0-5488-E320-53CCBC06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71EFA7-D318-9A2E-C049-65746C73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63622-0050-4466-AF0A-C055C2EC1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154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94095-98ED-03D6-0275-E26A6ED0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922E65-A07A-FC10-75F7-6ED4F2B4F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CEE542-606B-B206-D91B-C30AB41D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13DD-6DE2-479B-80BA-48D0FB59F32D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FD082D-FC52-ABBC-2F15-88563C93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AB0934-59FD-D033-0E5D-614C4EE2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63622-0050-4466-AF0A-C055C2EC1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598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AB34E3-9688-A51D-02B9-7F8BDD59D6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9C5929-7A52-3FBB-245B-A769E48D4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0F4264-7DFA-54FE-2C2B-906E65A7E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13DD-6DE2-479B-80BA-48D0FB59F32D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E8B06-E5C5-5256-F2C4-2E6241B8D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61270E-C0E6-A040-46AC-2E4AFC5E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63622-0050-4466-AF0A-C055C2EC1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862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21D50-EA67-C0CB-ACF2-4391215F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242CB-3AFF-3DDB-DE56-6CC1583D0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8A1CFF-102B-3DF4-7A99-EF1D2281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13DD-6DE2-479B-80BA-48D0FB59F32D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59CBB-F789-ACFC-534D-3E6406A97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047E08-6BF2-CCF1-C9E3-BDDD473A7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63622-0050-4466-AF0A-C055C2EC1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3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7AD1E-CFFA-7E05-C386-DE8566E17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0A0E08-AA90-D62A-C0E0-9157E277A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7473AA-CA7C-92EA-7252-B6A037DC8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13DD-6DE2-479B-80BA-48D0FB59F32D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13C57F-F907-9D5E-89D3-627333B0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AF873-124C-6ADD-B10C-874AA593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63622-0050-4466-AF0A-C055C2EC1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707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E8DD0-DDE0-5E06-CD20-D52380F8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D45AD-18F1-9467-84D2-C76580DAC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8B015F-EFF3-5930-D2D6-25974B920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92C3E4-6AFC-858A-7147-61074EFEE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13DD-6DE2-479B-80BA-48D0FB59F32D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78A7E0-93E1-4637-51E1-730C4F193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F7970-CD51-D62C-85E4-8D4EEE73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63622-0050-4466-AF0A-C055C2EC1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4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0BF93-E151-8EAF-EA4E-53B70475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BABD97-6A66-801B-3D50-4DD353586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69D5EB-E6D5-91E0-674C-5608AEBD5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612B47-671C-85D5-0DAE-AE700A2C84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DA11E2-6DE2-F724-8326-90EA3F877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92A00D-5DA5-4731-D983-46DBF4F47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13DD-6DE2-479B-80BA-48D0FB59F32D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FBAA6A-639A-938D-72B6-3AFF6E2E9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CB139A-AB35-6A29-1ADD-B677D0DC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63622-0050-4466-AF0A-C055C2EC1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236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AF93B-1CAD-5367-4FF6-CB1885ACA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6EC2EB-5E01-E54B-74C9-A0700D155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13DD-6DE2-479B-80BA-48D0FB59F32D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4B8A58-3568-B3FB-B877-45C4BFCAB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71B9C5-AC30-A890-BEC8-CC5B70431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63622-0050-4466-AF0A-C055C2EC1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00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A8F649-7C10-D15B-96F8-243CD4B07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13DD-6DE2-479B-80BA-48D0FB59F32D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3AD1CD-E625-1BE2-38A8-CC15CC67F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9AC7E2-F130-DC3D-A7D0-17922F6BD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63622-0050-4466-AF0A-C055C2EC1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071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045BD-1FC8-7F06-AE34-ACBFE152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D2983B-821A-85CB-D140-8CB4239A6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38EF2F-60FC-7EFE-3601-680726893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D0D826-2BCC-F1EE-B1C2-6DC487E6F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13DD-6DE2-479B-80BA-48D0FB59F32D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5CCFE1-FB32-8697-555D-C736DA811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249C60-930C-34FC-E893-AC1D7136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63622-0050-4466-AF0A-C055C2EC1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09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B4E22-3D9F-C070-F329-5802AD28C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F778212-C6DA-37CC-D17C-82F3F7D0A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A64627-5860-92E8-ED03-BF3C9FF128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D42527-4A61-D9D3-1297-233583DD2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13DD-6DE2-479B-80BA-48D0FB59F32D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FA5CB-06C3-4538-6FDA-8E9F3EA1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F91DB4-3872-AEF3-73E3-44B82B73C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63622-0050-4466-AF0A-C055C2EC1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793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E36083-1D74-3195-AD17-EEF0453D9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C72531-461B-4176-47B6-EEE0EDEC0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5AEE99-FBE9-2D81-8625-52C64DB055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E13DD-6DE2-479B-80BA-48D0FB59F32D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42A0A5-12C8-F27E-F5B1-88D67F21B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308358-97DF-DA09-BAE1-826EC0D7C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63622-0050-4466-AF0A-C055C2EC1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340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BEBEC7-F8B6-011F-4594-BA6E8E52ED49}"/>
              </a:ext>
            </a:extLst>
          </p:cNvPr>
          <p:cNvSpPr/>
          <p:nvPr/>
        </p:nvSpPr>
        <p:spPr>
          <a:xfrm>
            <a:off x="0" y="-2078"/>
            <a:ext cx="12192000" cy="6856718"/>
          </a:xfrm>
          <a:prstGeom prst="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374A571-1797-8E8C-0C13-CCDEEED3F257}"/>
              </a:ext>
            </a:extLst>
          </p:cNvPr>
          <p:cNvSpPr/>
          <p:nvPr/>
        </p:nvSpPr>
        <p:spPr>
          <a:xfrm>
            <a:off x="10607716" y="497837"/>
            <a:ext cx="1039902" cy="3039533"/>
          </a:xfrm>
          <a:custGeom>
            <a:avLst/>
            <a:gdLst>
              <a:gd name="connsiteX0" fmla="*/ 1308847 w 1308847"/>
              <a:gd name="connsiteY0" fmla="*/ 0 h 3039533"/>
              <a:gd name="connsiteX1" fmla="*/ 1308847 w 1308847"/>
              <a:gd name="connsiteY1" fmla="*/ 3039533 h 3039533"/>
              <a:gd name="connsiteX2" fmla="*/ 0 w 1308847"/>
              <a:gd name="connsiteY2" fmla="*/ 3039533 h 3039533"/>
              <a:gd name="connsiteX3" fmla="*/ 0 w 1308847"/>
              <a:gd name="connsiteY3" fmla="*/ 243408 h 3039533"/>
              <a:gd name="connsiteX4" fmla="*/ 1308847 w 1308847"/>
              <a:gd name="connsiteY4" fmla="*/ 0 h 303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847" h="3039533">
                <a:moveTo>
                  <a:pt x="1308847" y="0"/>
                </a:moveTo>
                <a:lnTo>
                  <a:pt x="1308847" y="3039533"/>
                </a:lnTo>
                <a:lnTo>
                  <a:pt x="0" y="3039533"/>
                </a:lnTo>
                <a:lnTo>
                  <a:pt x="0" y="243408"/>
                </a:lnTo>
                <a:lnTo>
                  <a:pt x="1308847" y="0"/>
                </a:lnTo>
                <a:close/>
              </a:path>
            </a:pathLst>
          </a:cu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순서도: 수동 입력 3">
            <a:extLst>
              <a:ext uri="{FF2B5EF4-FFF2-40B4-BE49-F238E27FC236}">
                <a16:creationId xmlns:a16="http://schemas.microsoft.com/office/drawing/2014/main" id="{C9CDAFEA-C0EC-AEBF-DCDD-8629DCC92BE3}"/>
              </a:ext>
            </a:extLst>
          </p:cNvPr>
          <p:cNvSpPr/>
          <p:nvPr/>
        </p:nvSpPr>
        <p:spPr>
          <a:xfrm flipH="1" flipV="1">
            <a:off x="544576" y="3637411"/>
            <a:ext cx="9973488" cy="277905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609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6097 h 10000"/>
              <a:gd name="connsiteX0" fmla="*/ 0 w 10000"/>
              <a:gd name="connsiteY0" fmla="*/ 690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6903 h 10000"/>
              <a:gd name="connsiteX0" fmla="*/ 0 w 10000"/>
              <a:gd name="connsiteY0" fmla="*/ 6516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651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651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651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950A9-4190-4CEF-B470-CB59BCCE4016}"/>
              </a:ext>
            </a:extLst>
          </p:cNvPr>
          <p:cNvSpPr txBox="1"/>
          <p:nvPr/>
        </p:nvSpPr>
        <p:spPr>
          <a:xfrm>
            <a:off x="604844" y="2728857"/>
            <a:ext cx="9204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dirty="0">
                <a:ln w="9525">
                  <a:noFill/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 </a:t>
            </a:r>
            <a:endParaRPr lang="en-US" altLang="ko-KR" sz="6500" dirty="0">
              <a:ln w="9525">
                <a:noFill/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조선일보명조" panose="02030304000000000000" pitchFamily="18" charset="-127"/>
            </a:endParaRPr>
          </a:p>
          <a:p>
            <a:r>
              <a:rPr lang="ko-KR" altLang="en-US" sz="45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이동식 </a:t>
            </a:r>
            <a:r>
              <a:rPr lang="en-US" altLang="ko-KR" sz="45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CCTV </a:t>
            </a:r>
            <a:r>
              <a:rPr lang="ko-KR" altLang="en-US" sz="45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차량 단속 경로 개선</a:t>
            </a:r>
            <a:endParaRPr lang="en-US" altLang="ko-KR" sz="45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6500" dirty="0">
              <a:ln w="9525">
                <a:noFill/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5" name="순서도: 수동 입력 3">
            <a:extLst>
              <a:ext uri="{FF2B5EF4-FFF2-40B4-BE49-F238E27FC236}">
                <a16:creationId xmlns:a16="http://schemas.microsoft.com/office/drawing/2014/main" id="{FE1A53E2-0DE8-0A0E-320C-770288E6D096}"/>
              </a:ext>
            </a:extLst>
          </p:cNvPr>
          <p:cNvSpPr/>
          <p:nvPr/>
        </p:nvSpPr>
        <p:spPr>
          <a:xfrm>
            <a:off x="544567" y="758459"/>
            <a:ext cx="9973488" cy="277905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609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6097 h 10000"/>
              <a:gd name="connsiteX0" fmla="*/ 0 w 10000"/>
              <a:gd name="connsiteY0" fmla="*/ 690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690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690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6903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32FF21-E104-42CA-F8E9-0E27F7F4C8D6}"/>
              </a:ext>
            </a:extLst>
          </p:cNvPr>
          <p:cNvSpPr txBox="1"/>
          <p:nvPr/>
        </p:nvSpPr>
        <p:spPr>
          <a:xfrm>
            <a:off x="671952" y="2925542"/>
            <a:ext cx="68510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전주시 불법주정차 문제 해결을 위한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000C45A9-AC70-960D-5917-E654808BCDA9}"/>
              </a:ext>
            </a:extLst>
          </p:cNvPr>
          <p:cNvSpPr/>
          <p:nvPr/>
        </p:nvSpPr>
        <p:spPr>
          <a:xfrm flipH="1" flipV="1">
            <a:off x="10607713" y="3619480"/>
            <a:ext cx="1039904" cy="945798"/>
          </a:xfrm>
          <a:custGeom>
            <a:avLst/>
            <a:gdLst>
              <a:gd name="connsiteX0" fmla="*/ 9973488 w 9973488"/>
              <a:gd name="connsiteY0" fmla="*/ 1037592 h 1037592"/>
              <a:gd name="connsiteX1" fmla="*/ 0 w 9973488"/>
              <a:gd name="connsiteY1" fmla="*/ 1037592 h 1037592"/>
              <a:gd name="connsiteX2" fmla="*/ 0 w 9973488"/>
              <a:gd name="connsiteY2" fmla="*/ 226393 h 1037592"/>
              <a:gd name="connsiteX3" fmla="*/ 1488267 w 9973488"/>
              <a:gd name="connsiteY3" fmla="*/ 0 h 1037592"/>
              <a:gd name="connsiteX4" fmla="*/ 1129554 w 9973488"/>
              <a:gd name="connsiteY4" fmla="*/ 65129 h 1037592"/>
              <a:gd name="connsiteX5" fmla="*/ 1129554 w 9973488"/>
              <a:gd name="connsiteY5" fmla="*/ 1033353 h 1037592"/>
              <a:gd name="connsiteX6" fmla="*/ 9973488 w 9973488"/>
              <a:gd name="connsiteY6" fmla="*/ 1033353 h 1037592"/>
              <a:gd name="connsiteX0" fmla="*/ 1116359 w 9973488"/>
              <a:gd name="connsiteY0" fmla="*/ 1037592 h 1037592"/>
              <a:gd name="connsiteX1" fmla="*/ 0 w 9973488"/>
              <a:gd name="connsiteY1" fmla="*/ 1037592 h 1037592"/>
              <a:gd name="connsiteX2" fmla="*/ 0 w 9973488"/>
              <a:gd name="connsiteY2" fmla="*/ 226393 h 1037592"/>
              <a:gd name="connsiteX3" fmla="*/ 1488267 w 9973488"/>
              <a:gd name="connsiteY3" fmla="*/ 0 h 1037592"/>
              <a:gd name="connsiteX4" fmla="*/ 1129554 w 9973488"/>
              <a:gd name="connsiteY4" fmla="*/ 65129 h 1037592"/>
              <a:gd name="connsiteX5" fmla="*/ 1129554 w 9973488"/>
              <a:gd name="connsiteY5" fmla="*/ 1033353 h 1037592"/>
              <a:gd name="connsiteX6" fmla="*/ 9973488 w 9973488"/>
              <a:gd name="connsiteY6" fmla="*/ 1033353 h 1037592"/>
              <a:gd name="connsiteX7" fmla="*/ 1116359 w 9973488"/>
              <a:gd name="connsiteY7" fmla="*/ 1037592 h 1037592"/>
              <a:gd name="connsiteX0" fmla="*/ 1116359 w 9973488"/>
              <a:gd name="connsiteY0" fmla="*/ 992769 h 992769"/>
              <a:gd name="connsiteX1" fmla="*/ 0 w 9973488"/>
              <a:gd name="connsiteY1" fmla="*/ 992769 h 992769"/>
              <a:gd name="connsiteX2" fmla="*/ 0 w 9973488"/>
              <a:gd name="connsiteY2" fmla="*/ 181570 h 992769"/>
              <a:gd name="connsiteX3" fmla="*/ 1129679 w 9973488"/>
              <a:gd name="connsiteY3" fmla="*/ 0 h 992769"/>
              <a:gd name="connsiteX4" fmla="*/ 1129554 w 9973488"/>
              <a:gd name="connsiteY4" fmla="*/ 20306 h 992769"/>
              <a:gd name="connsiteX5" fmla="*/ 1129554 w 9973488"/>
              <a:gd name="connsiteY5" fmla="*/ 988530 h 992769"/>
              <a:gd name="connsiteX6" fmla="*/ 9973488 w 9973488"/>
              <a:gd name="connsiteY6" fmla="*/ 988530 h 992769"/>
              <a:gd name="connsiteX7" fmla="*/ 1116359 w 9973488"/>
              <a:gd name="connsiteY7" fmla="*/ 992769 h 992769"/>
              <a:gd name="connsiteX0" fmla="*/ 1116359 w 1129679"/>
              <a:gd name="connsiteY0" fmla="*/ 992769 h 1006459"/>
              <a:gd name="connsiteX1" fmla="*/ 0 w 1129679"/>
              <a:gd name="connsiteY1" fmla="*/ 992769 h 1006459"/>
              <a:gd name="connsiteX2" fmla="*/ 0 w 1129679"/>
              <a:gd name="connsiteY2" fmla="*/ 181570 h 1006459"/>
              <a:gd name="connsiteX3" fmla="*/ 1129679 w 1129679"/>
              <a:gd name="connsiteY3" fmla="*/ 0 h 1006459"/>
              <a:gd name="connsiteX4" fmla="*/ 1129554 w 1129679"/>
              <a:gd name="connsiteY4" fmla="*/ 20306 h 1006459"/>
              <a:gd name="connsiteX5" fmla="*/ 1129554 w 1129679"/>
              <a:gd name="connsiteY5" fmla="*/ 988530 h 1006459"/>
              <a:gd name="connsiteX6" fmla="*/ 1116359 w 1129679"/>
              <a:gd name="connsiteY6" fmla="*/ 1006459 h 1006459"/>
              <a:gd name="connsiteX7" fmla="*/ 1116359 w 1129679"/>
              <a:gd name="connsiteY7" fmla="*/ 992769 h 100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679" h="1006459">
                <a:moveTo>
                  <a:pt x="1116359" y="992769"/>
                </a:moveTo>
                <a:lnTo>
                  <a:pt x="0" y="992769"/>
                </a:lnTo>
                <a:lnTo>
                  <a:pt x="0" y="181570"/>
                </a:lnTo>
                <a:lnTo>
                  <a:pt x="1129679" y="0"/>
                </a:lnTo>
                <a:cubicBezTo>
                  <a:pt x="1129637" y="6769"/>
                  <a:pt x="1129596" y="13537"/>
                  <a:pt x="1129554" y="20306"/>
                </a:cubicBezTo>
                <a:lnTo>
                  <a:pt x="1129554" y="988530"/>
                </a:lnTo>
                <a:lnTo>
                  <a:pt x="1116359" y="1006459"/>
                </a:lnTo>
                <a:lnTo>
                  <a:pt x="1116359" y="992769"/>
                </a:lnTo>
                <a:close/>
              </a:path>
            </a:pathLst>
          </a:cu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7AFC27-B0D5-C9D2-9085-F1E8BC3E499F}"/>
              </a:ext>
            </a:extLst>
          </p:cNvPr>
          <p:cNvSpPr/>
          <p:nvPr/>
        </p:nvSpPr>
        <p:spPr>
          <a:xfrm>
            <a:off x="0" y="-6687"/>
            <a:ext cx="12191980" cy="886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F74A00-2A0E-ED1E-67C2-1196E334016B}"/>
              </a:ext>
            </a:extLst>
          </p:cNvPr>
          <p:cNvSpPr/>
          <p:nvPr/>
        </p:nvSpPr>
        <p:spPr>
          <a:xfrm>
            <a:off x="20" y="6803489"/>
            <a:ext cx="12191980" cy="9814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240DED-A5B8-FDCC-0913-A5DE0F7D0A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990" y="81968"/>
            <a:ext cx="522742" cy="4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20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9F03ED-B576-E7AE-89CB-DACF0B6B6792}"/>
              </a:ext>
            </a:extLst>
          </p:cNvPr>
          <p:cNvSpPr/>
          <p:nvPr/>
        </p:nvSpPr>
        <p:spPr>
          <a:xfrm rot="5400000">
            <a:off x="-70640" y="557477"/>
            <a:ext cx="917432" cy="174874"/>
          </a:xfrm>
          <a:prstGeom prst="roundRect">
            <a:avLst>
              <a:gd name="adj" fmla="val 15625"/>
            </a:avLst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softEdge rad="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3679-A971-4F2C-32F2-45D7AAA06E60}"/>
              </a:ext>
            </a:extLst>
          </p:cNvPr>
          <p:cNvSpPr txBox="1"/>
          <p:nvPr/>
        </p:nvSpPr>
        <p:spPr>
          <a:xfrm>
            <a:off x="763621" y="210609"/>
            <a:ext cx="3385269" cy="2462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i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kumimoji="0" lang="ko-KR" altLang="en-US" sz="1600" i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해석 및 시사점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B0964-2FA9-6CAC-C0FC-A14F50DDB6DF}"/>
              </a:ext>
            </a:extLst>
          </p:cNvPr>
          <p:cNvSpPr txBox="1"/>
          <p:nvPr/>
        </p:nvSpPr>
        <p:spPr>
          <a:xfrm>
            <a:off x="759277" y="634583"/>
            <a:ext cx="10870713" cy="5088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320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개선된 이동식 </a:t>
            </a:r>
            <a:r>
              <a:rPr lang="en-US" altLang="ko-KR" sz="320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en-US" sz="320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차량 단속 경로</a:t>
            </a:r>
            <a:endParaRPr kumimoji="0" lang="ko-KR" altLang="en-US" sz="3200" i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B65766-4100-1A76-6C70-791D2B96FCAD}"/>
              </a:ext>
            </a:extLst>
          </p:cNvPr>
          <p:cNvCxnSpPr>
            <a:cxnSpLocks/>
          </p:cNvCxnSpPr>
          <p:nvPr/>
        </p:nvCxnSpPr>
        <p:spPr>
          <a:xfrm>
            <a:off x="763620" y="569925"/>
            <a:ext cx="1076335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C063A1C-DF8B-3866-0C92-02409AE35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990" y="81968"/>
            <a:ext cx="522742" cy="42953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6F167A-9D09-6D97-0A74-419AF2CF77F2}"/>
              </a:ext>
            </a:extLst>
          </p:cNvPr>
          <p:cNvSpPr/>
          <p:nvPr/>
        </p:nvSpPr>
        <p:spPr>
          <a:xfrm>
            <a:off x="372427" y="1456278"/>
            <a:ext cx="11514773" cy="5215522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154280C-5EE8-D060-2F95-F8D7C16A8D4F}"/>
              </a:ext>
            </a:extLst>
          </p:cNvPr>
          <p:cNvGrpSpPr/>
          <p:nvPr/>
        </p:nvGrpSpPr>
        <p:grpSpPr>
          <a:xfrm>
            <a:off x="759277" y="1283330"/>
            <a:ext cx="4856431" cy="400511"/>
            <a:chOff x="5606161" y="1308936"/>
            <a:chExt cx="4854214" cy="40051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C1A7AE-8D38-ADD4-C0AE-DB8E0B14554D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C967C7D-6914-6202-8C72-E9E32F47727D}"/>
                </a:ext>
              </a:extLst>
            </p:cNvPr>
            <p:cNvGrpSpPr/>
            <p:nvPr/>
          </p:nvGrpSpPr>
          <p:grpSpPr>
            <a:xfrm>
              <a:off x="5689288" y="1348663"/>
              <a:ext cx="4771087" cy="291196"/>
              <a:chOff x="557994" y="1392758"/>
              <a:chExt cx="4771087" cy="291196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ACE0B95-9A06-29D8-53C1-45E38DAF02AD}"/>
                  </a:ext>
                </a:extLst>
              </p:cNvPr>
              <p:cNvSpPr/>
              <p:nvPr/>
            </p:nvSpPr>
            <p:spPr>
              <a:xfrm>
                <a:off x="637230" y="1406955"/>
                <a:ext cx="72027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68D5332-99C6-23B8-3421-8C8DAE7968BA}"/>
                  </a:ext>
                </a:extLst>
              </p:cNvPr>
              <p:cNvSpPr/>
              <p:nvPr/>
            </p:nvSpPr>
            <p:spPr>
              <a:xfrm>
                <a:off x="557994" y="1406955"/>
                <a:ext cx="55650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6FB3F99-4788-1A47-B1CC-E64A7B6911D1}"/>
                  </a:ext>
                </a:extLst>
              </p:cNvPr>
              <p:cNvSpPr txBox="1"/>
              <p:nvPr/>
            </p:nvSpPr>
            <p:spPr>
              <a:xfrm>
                <a:off x="782807" y="1392758"/>
                <a:ext cx="4546274" cy="28623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0" tIns="0" rIns="0" bIns="0" anchor="t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개선된 덕진구 이동식 </a:t>
                </a:r>
                <a:r>
                  <a:rPr lang="en-US" altLang="ko-KR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CCTV </a:t>
                </a:r>
                <a:r>
                  <a:rPr lang="ko-KR" altLang="en-US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차량 단속 경로  </a:t>
                </a:r>
                <a:endParaRPr lang="ko-KR" altLang="ko-KR" sz="1800" kern="100"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6E9B76-9414-BD38-FA00-C8253536A399}"/>
              </a:ext>
            </a:extLst>
          </p:cNvPr>
          <p:cNvSpPr/>
          <p:nvPr/>
        </p:nvSpPr>
        <p:spPr>
          <a:xfrm>
            <a:off x="716412" y="1250900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2F1182-63B9-6219-F32A-1EDC362DF8A2}"/>
              </a:ext>
            </a:extLst>
          </p:cNvPr>
          <p:cNvSpPr txBox="1"/>
          <p:nvPr/>
        </p:nvSpPr>
        <p:spPr>
          <a:xfrm>
            <a:off x="716412" y="4399681"/>
            <a:ext cx="5212046" cy="2182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경로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1 :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덕진구청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진북동 팔달로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금암동 기린대로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덕진동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사평로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금암동 가리내로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진북동 태진로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덕진구청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(20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경로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2 :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덕친구청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덕진동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권삼득로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송천동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송천중앙로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송천동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세병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길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송천동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와룡로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송천동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용소로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덕진구청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(25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경로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3 :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덕진구청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인후동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건산로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우아동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견훤로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우아동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우아로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호성동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동부대로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호성동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호성로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호성동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소리로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덕진구청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(25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경로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4 :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덕진구청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인후동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건산로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인후동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견훤로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인후동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안골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길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인후동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무삼지로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덕진구청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(20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경로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5 :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덕진구청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반월동 반월로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반월동 혁신로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덕진구청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(40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B82D30E2-851A-723B-D8B7-943CFE6B0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4" y="1677420"/>
            <a:ext cx="4648200" cy="2511425"/>
          </a:xfrm>
          <a:prstGeom prst="rect">
            <a:avLst/>
          </a:prstGeom>
        </p:spPr>
      </p:pic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4921A336-51E4-79F4-C62A-C6362EB33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784" y="1638804"/>
            <a:ext cx="4725355" cy="2492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6086BE-21FF-0C4E-E1D9-5C950B51ECCB}"/>
              </a:ext>
            </a:extLst>
          </p:cNvPr>
          <p:cNvSpPr txBox="1"/>
          <p:nvPr/>
        </p:nvSpPr>
        <p:spPr>
          <a:xfrm>
            <a:off x="716412" y="4130952"/>
            <a:ext cx="3296788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b="1" kern="10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▲ </a:t>
            </a:r>
            <a:r>
              <a:rPr lang="ko-KR" altLang="ko-KR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개선된 덕진구 오전 이동식</a:t>
            </a:r>
            <a:r>
              <a:rPr lang="en-US" altLang="ko-KR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 CCTV </a:t>
            </a:r>
            <a:r>
              <a:rPr lang="ko-KR" altLang="ko-KR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차량 단속 경로 </a:t>
            </a:r>
            <a:endParaRPr lang="en-US" altLang="ko-KR" sz="10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386AC-5D72-9516-46AE-32AA88EE302C}"/>
              </a:ext>
            </a:extLst>
          </p:cNvPr>
          <p:cNvSpPr txBox="1"/>
          <p:nvPr/>
        </p:nvSpPr>
        <p:spPr>
          <a:xfrm>
            <a:off x="6614488" y="4110285"/>
            <a:ext cx="3296788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b="1" kern="10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▲ </a:t>
            </a:r>
            <a:r>
              <a:rPr lang="ko-KR" altLang="ko-KR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개선된 덕진구 오</a:t>
            </a:r>
            <a:r>
              <a:rPr lang="ko-KR" altLang="en-US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후</a:t>
            </a:r>
            <a:r>
              <a:rPr lang="ko-KR" altLang="ko-KR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 이동식</a:t>
            </a:r>
            <a:r>
              <a:rPr lang="en-US" altLang="ko-KR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 CCTV </a:t>
            </a:r>
            <a:r>
              <a:rPr lang="ko-KR" altLang="ko-KR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차량 단속 경로 </a:t>
            </a:r>
            <a:endParaRPr lang="en-US" altLang="ko-KR" sz="10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0BE8C-5DB9-E1E7-2621-031EC34ED5DC}"/>
              </a:ext>
            </a:extLst>
          </p:cNvPr>
          <p:cNvSpPr txBox="1"/>
          <p:nvPr/>
        </p:nvSpPr>
        <p:spPr>
          <a:xfrm>
            <a:off x="6506784" y="4398832"/>
            <a:ext cx="5067168" cy="187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경로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1 :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덕진구청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인후동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무삼지로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인후동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&amp;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우아동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견훤로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인후동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안골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길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호성동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소리로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금암동 기린대로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진북동 태진로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덕진구청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(25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경로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2 :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덕진구청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덕진동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권삼득로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덕진동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덕진광장로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송천동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송천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길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송천동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세병로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송천동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세병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길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송천동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용소로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금암동 가리내로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덕진구청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(30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경로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3 :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덕진구청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반월동혁신로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장동 중동로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장동 기지로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중동 기지로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덕진구청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(45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061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9F03ED-B576-E7AE-89CB-DACF0B6B6792}"/>
              </a:ext>
            </a:extLst>
          </p:cNvPr>
          <p:cNvSpPr/>
          <p:nvPr/>
        </p:nvSpPr>
        <p:spPr>
          <a:xfrm rot="5400000">
            <a:off x="-70640" y="557477"/>
            <a:ext cx="917432" cy="174874"/>
          </a:xfrm>
          <a:prstGeom prst="roundRect">
            <a:avLst>
              <a:gd name="adj" fmla="val 15625"/>
            </a:avLst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softEdge rad="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3679-A971-4F2C-32F2-45D7AAA06E60}"/>
              </a:ext>
            </a:extLst>
          </p:cNvPr>
          <p:cNvSpPr txBox="1"/>
          <p:nvPr/>
        </p:nvSpPr>
        <p:spPr>
          <a:xfrm>
            <a:off x="763621" y="210609"/>
            <a:ext cx="3385269" cy="2462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i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kumimoji="0" lang="ko-KR" altLang="en-US" sz="1600" i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해석 및 시사점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B0964-2FA9-6CAC-C0FC-A14F50DDB6DF}"/>
              </a:ext>
            </a:extLst>
          </p:cNvPr>
          <p:cNvSpPr txBox="1"/>
          <p:nvPr/>
        </p:nvSpPr>
        <p:spPr>
          <a:xfrm>
            <a:off x="759277" y="634583"/>
            <a:ext cx="10870713" cy="5088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320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개선된 이동식 </a:t>
            </a:r>
            <a:r>
              <a:rPr lang="en-US" altLang="ko-KR" sz="320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en-US" sz="320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차량 단속 경로</a:t>
            </a:r>
            <a:endParaRPr kumimoji="0" lang="ko-KR" altLang="en-US" sz="3200" i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B65766-4100-1A76-6C70-791D2B96FCAD}"/>
              </a:ext>
            </a:extLst>
          </p:cNvPr>
          <p:cNvCxnSpPr>
            <a:cxnSpLocks/>
          </p:cNvCxnSpPr>
          <p:nvPr/>
        </p:nvCxnSpPr>
        <p:spPr>
          <a:xfrm>
            <a:off x="763620" y="569925"/>
            <a:ext cx="1076335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C063A1C-DF8B-3866-0C92-02409AE35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990" y="81968"/>
            <a:ext cx="522742" cy="42953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6F167A-9D09-6D97-0A74-419AF2CF77F2}"/>
              </a:ext>
            </a:extLst>
          </p:cNvPr>
          <p:cNvSpPr/>
          <p:nvPr/>
        </p:nvSpPr>
        <p:spPr>
          <a:xfrm>
            <a:off x="372427" y="1456278"/>
            <a:ext cx="11514773" cy="5215522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154280C-5EE8-D060-2F95-F8D7C16A8D4F}"/>
              </a:ext>
            </a:extLst>
          </p:cNvPr>
          <p:cNvGrpSpPr/>
          <p:nvPr/>
        </p:nvGrpSpPr>
        <p:grpSpPr>
          <a:xfrm>
            <a:off x="759277" y="1283330"/>
            <a:ext cx="4856431" cy="400511"/>
            <a:chOff x="5606161" y="1308936"/>
            <a:chExt cx="4854214" cy="40051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C1A7AE-8D38-ADD4-C0AE-DB8E0B14554D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C967C7D-6914-6202-8C72-E9E32F47727D}"/>
                </a:ext>
              </a:extLst>
            </p:cNvPr>
            <p:cNvGrpSpPr/>
            <p:nvPr/>
          </p:nvGrpSpPr>
          <p:grpSpPr>
            <a:xfrm>
              <a:off x="5689288" y="1348663"/>
              <a:ext cx="4771087" cy="291196"/>
              <a:chOff x="557994" y="1392758"/>
              <a:chExt cx="4771087" cy="291196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ACE0B95-9A06-29D8-53C1-45E38DAF02AD}"/>
                  </a:ext>
                </a:extLst>
              </p:cNvPr>
              <p:cNvSpPr/>
              <p:nvPr/>
            </p:nvSpPr>
            <p:spPr>
              <a:xfrm>
                <a:off x="637230" y="1406955"/>
                <a:ext cx="72027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68D5332-99C6-23B8-3421-8C8DAE7968BA}"/>
                  </a:ext>
                </a:extLst>
              </p:cNvPr>
              <p:cNvSpPr/>
              <p:nvPr/>
            </p:nvSpPr>
            <p:spPr>
              <a:xfrm>
                <a:off x="557994" y="1406955"/>
                <a:ext cx="55650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6FB3F99-4788-1A47-B1CC-E64A7B6911D1}"/>
                  </a:ext>
                </a:extLst>
              </p:cNvPr>
              <p:cNvSpPr txBox="1"/>
              <p:nvPr/>
            </p:nvSpPr>
            <p:spPr>
              <a:xfrm>
                <a:off x="782807" y="1392758"/>
                <a:ext cx="4546274" cy="28623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0" tIns="0" rIns="0" bIns="0" anchor="t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개선된 완산구 이동식 </a:t>
                </a:r>
                <a:r>
                  <a:rPr lang="en-US" altLang="ko-KR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CCTV </a:t>
                </a:r>
                <a:r>
                  <a:rPr lang="ko-KR" altLang="en-US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차량 단속 경로  </a:t>
                </a:r>
                <a:endParaRPr lang="ko-KR" altLang="ko-KR" sz="1800" kern="100"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6E9B76-9414-BD38-FA00-C8253536A399}"/>
              </a:ext>
            </a:extLst>
          </p:cNvPr>
          <p:cNvSpPr/>
          <p:nvPr/>
        </p:nvSpPr>
        <p:spPr>
          <a:xfrm>
            <a:off x="716412" y="1250900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2F1182-63B9-6219-F32A-1EDC362DF8A2}"/>
              </a:ext>
            </a:extLst>
          </p:cNvPr>
          <p:cNvSpPr txBox="1"/>
          <p:nvPr/>
        </p:nvSpPr>
        <p:spPr>
          <a:xfrm>
            <a:off x="561735" y="4397394"/>
            <a:ext cx="5212046" cy="22772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경로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 :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완산구청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효자동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홍산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길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효자동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홍산북로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효자동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홍산남로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완산구청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(15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경로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 :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완산구청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서신동 서신로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서신동 당산로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서신동 온고을로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서신동 여울로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효자동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백제대로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완산구청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(30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경로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3 :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완산구청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효자동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거마평로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효자동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백제대로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평화동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모악로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평화동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평화로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평화동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평화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8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길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평화동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평화로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효자동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백제대로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완산구청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(30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경로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4 :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완산구청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중화산동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선너머로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서신동 전주천서로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중앙동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전라감영로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전동 팔달로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태평동 태평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길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서노송동 권삼득로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경원동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현무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길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한옥마을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(35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6086BE-21FF-0C4E-E1D9-5C950B51ECCB}"/>
              </a:ext>
            </a:extLst>
          </p:cNvPr>
          <p:cNvSpPr txBox="1"/>
          <p:nvPr/>
        </p:nvSpPr>
        <p:spPr>
          <a:xfrm>
            <a:off x="3749535" y="1886232"/>
            <a:ext cx="1564311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b="1" kern="10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◀ </a:t>
            </a:r>
            <a:r>
              <a:rPr lang="ko-KR" altLang="ko-KR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개선된 </a:t>
            </a:r>
            <a:r>
              <a:rPr lang="ko-KR" altLang="en-US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완산</a:t>
            </a:r>
            <a:r>
              <a:rPr lang="ko-KR" altLang="ko-KR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구 오전 이동식</a:t>
            </a:r>
            <a:r>
              <a:rPr lang="en-US" altLang="ko-KR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 CCTV </a:t>
            </a:r>
            <a:r>
              <a:rPr lang="ko-KR" altLang="ko-KR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차량 단속 경로 </a:t>
            </a:r>
            <a:endParaRPr lang="en-US" altLang="ko-KR" sz="10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CB467694-55EC-A4EB-751C-12EC844BE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40" y="1706521"/>
            <a:ext cx="3080477" cy="26250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68F8D3-24DF-AD41-3563-4E1E0CD4AB7F}"/>
              </a:ext>
            </a:extLst>
          </p:cNvPr>
          <p:cNvSpPr txBox="1"/>
          <p:nvPr/>
        </p:nvSpPr>
        <p:spPr>
          <a:xfrm>
            <a:off x="3670247" y="2227007"/>
            <a:ext cx="2181913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※ </a:t>
            </a:r>
            <a:r>
              <a:rPr lang="ko-KR" altLang="ko-KR" sz="10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완산구 오전의 경로 </a:t>
            </a:r>
            <a:r>
              <a:rPr lang="en-US" altLang="ko-KR" sz="10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0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는 다른 경로와 다르게 한옥마을에서 단속을 하다가 다시 완산구청으로 돌아</a:t>
            </a:r>
            <a:r>
              <a:rPr lang="ko-KR" altLang="en-US" sz="10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옴</a:t>
            </a:r>
            <a:endParaRPr lang="en-US" altLang="ko-KR" sz="1000" kern="10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500" kern="10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ko-KR" altLang="ko-KR" sz="10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한옥마을 특성상 불법주정차가 더 많을 </a:t>
            </a:r>
            <a:r>
              <a:rPr lang="ko-KR" altLang="en-US" sz="10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것이기 때문에</a:t>
            </a:r>
            <a:r>
              <a:rPr lang="ko-KR" altLang="ko-KR" sz="10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한옥마을의 주변을 더 단속하게 하는 것이 효과적이라고 판단</a:t>
            </a:r>
            <a:endParaRPr lang="ko-KR" altLang="en-US" sz="1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8F664021-DCED-E1CB-4087-C6C396818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340" y="1677420"/>
            <a:ext cx="3207720" cy="26541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26469B-3A99-72B0-B8AF-F85F5030A1B6}"/>
              </a:ext>
            </a:extLst>
          </p:cNvPr>
          <p:cNvSpPr txBox="1"/>
          <p:nvPr/>
        </p:nvSpPr>
        <p:spPr>
          <a:xfrm>
            <a:off x="6183340" y="4397394"/>
            <a:ext cx="5435357" cy="1974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경로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 :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완산구청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효자동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봉곡로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효자동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백제대로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효자동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홍산북로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효자동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홍산남로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완산구청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(20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경로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 :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완산구청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서신동 서신로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서신동 당산로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서신동 온고을로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서신동 여울로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서신동 서신로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서신동 새터로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완산구청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(30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경로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3 :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완산구청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효자동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거마평로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평화동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모악로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평화동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평화로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효자동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신봉로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완산구청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(25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경로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4 :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완산구청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서신동 전주천서로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경원동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팔달로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경원동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현무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길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서노송동 기린대로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다가동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가 전주천동로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한옥마을 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(30</a:t>
            </a:r>
            <a:r>
              <a:rPr lang="ko-KR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</a:t>
            </a:r>
            <a:r>
              <a:rPr lang="en-US" altLang="ko-KR" sz="12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D2AF4D-0A69-79B3-29C2-1CFFF13D7F42}"/>
              </a:ext>
            </a:extLst>
          </p:cNvPr>
          <p:cNvSpPr txBox="1"/>
          <p:nvPr/>
        </p:nvSpPr>
        <p:spPr>
          <a:xfrm>
            <a:off x="9535424" y="1780443"/>
            <a:ext cx="1564311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b="1" kern="10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◀ </a:t>
            </a:r>
            <a:r>
              <a:rPr lang="ko-KR" altLang="ko-KR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개선된 </a:t>
            </a:r>
            <a:r>
              <a:rPr lang="ko-KR" altLang="en-US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완산</a:t>
            </a:r>
            <a:r>
              <a:rPr lang="ko-KR" altLang="ko-KR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구 오</a:t>
            </a:r>
            <a:r>
              <a:rPr lang="ko-KR" altLang="en-US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후</a:t>
            </a:r>
            <a:r>
              <a:rPr lang="ko-KR" altLang="ko-KR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 이동식</a:t>
            </a:r>
            <a:r>
              <a:rPr lang="en-US" altLang="ko-KR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 CCTV </a:t>
            </a:r>
            <a:r>
              <a:rPr lang="ko-KR" altLang="ko-KR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차량 단속 경로 </a:t>
            </a:r>
            <a:endParaRPr lang="en-US" altLang="ko-KR" sz="10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17D315-E22A-2304-BBE7-F7CA6B0612BB}"/>
              </a:ext>
            </a:extLst>
          </p:cNvPr>
          <p:cNvSpPr txBox="1"/>
          <p:nvPr/>
        </p:nvSpPr>
        <p:spPr>
          <a:xfrm>
            <a:off x="9470492" y="2127330"/>
            <a:ext cx="22744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※ </a:t>
            </a:r>
            <a:r>
              <a:rPr lang="ko-KR" altLang="ko-KR" sz="10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완산구 오후의 경로 </a:t>
            </a:r>
            <a:r>
              <a:rPr lang="en-US" altLang="ko-KR" sz="10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0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도 마찬가지로 완산구청으로 돌아가지 않고</a:t>
            </a:r>
            <a:r>
              <a:rPr lang="en-US" altLang="ko-KR" sz="10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한옥마을 근처를 단속</a:t>
            </a:r>
            <a:endParaRPr lang="ko-KR" altLang="en-US" sz="1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633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9F03ED-B576-E7AE-89CB-DACF0B6B6792}"/>
              </a:ext>
            </a:extLst>
          </p:cNvPr>
          <p:cNvSpPr/>
          <p:nvPr/>
        </p:nvSpPr>
        <p:spPr>
          <a:xfrm rot="5400000">
            <a:off x="-70640" y="557477"/>
            <a:ext cx="917432" cy="174874"/>
          </a:xfrm>
          <a:prstGeom prst="roundRect">
            <a:avLst>
              <a:gd name="adj" fmla="val 15625"/>
            </a:avLst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softEdge rad="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3679-A971-4F2C-32F2-45D7AAA06E60}"/>
              </a:ext>
            </a:extLst>
          </p:cNvPr>
          <p:cNvSpPr txBox="1"/>
          <p:nvPr/>
        </p:nvSpPr>
        <p:spPr>
          <a:xfrm>
            <a:off x="763621" y="210609"/>
            <a:ext cx="3385269" cy="2462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i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kumimoji="0" lang="ko-KR" altLang="en-US" sz="1600" i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 방안 및 기대효과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B0964-2FA9-6CAC-C0FC-A14F50DDB6DF}"/>
              </a:ext>
            </a:extLst>
          </p:cNvPr>
          <p:cNvSpPr txBox="1"/>
          <p:nvPr/>
        </p:nvSpPr>
        <p:spPr>
          <a:xfrm>
            <a:off x="759277" y="634583"/>
            <a:ext cx="10870713" cy="5088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kumimoji="0" lang="ko-KR" altLang="en-US" sz="3200" i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활용 방안 및 기대효과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B65766-4100-1A76-6C70-791D2B96FCAD}"/>
              </a:ext>
            </a:extLst>
          </p:cNvPr>
          <p:cNvCxnSpPr>
            <a:cxnSpLocks/>
          </p:cNvCxnSpPr>
          <p:nvPr/>
        </p:nvCxnSpPr>
        <p:spPr>
          <a:xfrm>
            <a:off x="763620" y="569925"/>
            <a:ext cx="1076335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C063A1C-DF8B-3866-0C92-02409AE35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990" y="81968"/>
            <a:ext cx="522742" cy="42953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6F167A-9D09-6D97-0A74-419AF2CF77F2}"/>
              </a:ext>
            </a:extLst>
          </p:cNvPr>
          <p:cNvSpPr/>
          <p:nvPr/>
        </p:nvSpPr>
        <p:spPr>
          <a:xfrm>
            <a:off x="372427" y="1649318"/>
            <a:ext cx="5723573" cy="2638202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154280C-5EE8-D060-2F95-F8D7C16A8D4F}"/>
              </a:ext>
            </a:extLst>
          </p:cNvPr>
          <p:cNvGrpSpPr/>
          <p:nvPr/>
        </p:nvGrpSpPr>
        <p:grpSpPr>
          <a:xfrm>
            <a:off x="759277" y="1476370"/>
            <a:ext cx="4856431" cy="400511"/>
            <a:chOff x="5606161" y="1308936"/>
            <a:chExt cx="4854214" cy="40051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C1A7AE-8D38-ADD4-C0AE-DB8E0B14554D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C967C7D-6914-6202-8C72-E9E32F47727D}"/>
                </a:ext>
              </a:extLst>
            </p:cNvPr>
            <p:cNvGrpSpPr/>
            <p:nvPr/>
          </p:nvGrpSpPr>
          <p:grpSpPr>
            <a:xfrm>
              <a:off x="5689288" y="1348663"/>
              <a:ext cx="4771087" cy="291196"/>
              <a:chOff x="557994" y="1392758"/>
              <a:chExt cx="4771087" cy="291196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ACE0B95-9A06-29D8-53C1-45E38DAF02AD}"/>
                  </a:ext>
                </a:extLst>
              </p:cNvPr>
              <p:cNvSpPr/>
              <p:nvPr/>
            </p:nvSpPr>
            <p:spPr>
              <a:xfrm>
                <a:off x="637230" y="1406955"/>
                <a:ext cx="72027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68D5332-99C6-23B8-3421-8C8DAE7968BA}"/>
                  </a:ext>
                </a:extLst>
              </p:cNvPr>
              <p:cNvSpPr/>
              <p:nvPr/>
            </p:nvSpPr>
            <p:spPr>
              <a:xfrm>
                <a:off x="557994" y="1406955"/>
                <a:ext cx="55650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6FB3F99-4788-1A47-B1CC-E64A7B6911D1}"/>
                  </a:ext>
                </a:extLst>
              </p:cNvPr>
              <p:cNvSpPr txBox="1"/>
              <p:nvPr/>
            </p:nvSpPr>
            <p:spPr>
              <a:xfrm>
                <a:off x="782807" y="1392758"/>
                <a:ext cx="4546274" cy="28623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0" tIns="0" rIns="0" bIns="0" anchor="t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효율적인 단속</a:t>
                </a:r>
                <a:endParaRPr lang="ko-KR" altLang="ko-KR" sz="1800" kern="100"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6E9B76-9414-BD38-FA00-C8253536A399}"/>
              </a:ext>
            </a:extLst>
          </p:cNvPr>
          <p:cNvSpPr/>
          <p:nvPr/>
        </p:nvSpPr>
        <p:spPr>
          <a:xfrm>
            <a:off x="716412" y="1443940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67247-577C-4BDA-9434-9A88B83F3E7D}"/>
              </a:ext>
            </a:extLst>
          </p:cNvPr>
          <p:cNvSpPr txBox="1"/>
          <p:nvPr/>
        </p:nvSpPr>
        <p:spPr>
          <a:xfrm>
            <a:off x="759277" y="2015578"/>
            <a:ext cx="5123363" cy="16947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데이터에 기반한 분석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통해 도출된 이동식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CCTV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단속 차량 경로 활용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불법주정차가 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많이 발생하는 시간대와 장소 중심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효과적인 단속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동일한 방법론을 새로운 데이터에 적용하여 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변화된 환경에 동적으로 대처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BFCAC64-87E0-2BA9-8788-325EE27D89E2}"/>
              </a:ext>
            </a:extLst>
          </p:cNvPr>
          <p:cNvSpPr/>
          <p:nvPr/>
        </p:nvSpPr>
        <p:spPr>
          <a:xfrm>
            <a:off x="6194121" y="1649318"/>
            <a:ext cx="5723573" cy="2638202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130967F-604F-5147-BFB6-862F45605C98}"/>
              </a:ext>
            </a:extLst>
          </p:cNvPr>
          <p:cNvGrpSpPr/>
          <p:nvPr/>
        </p:nvGrpSpPr>
        <p:grpSpPr>
          <a:xfrm>
            <a:off x="6580971" y="1476370"/>
            <a:ext cx="4856431" cy="400511"/>
            <a:chOff x="5606161" y="1308936"/>
            <a:chExt cx="4854214" cy="40051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2ADABD7-9DBD-7329-84F0-8E307AB48DCD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B3B4AE3-1020-5E49-EC1D-11291E33EBF7}"/>
                </a:ext>
              </a:extLst>
            </p:cNvPr>
            <p:cNvGrpSpPr/>
            <p:nvPr/>
          </p:nvGrpSpPr>
          <p:grpSpPr>
            <a:xfrm>
              <a:off x="5689288" y="1348663"/>
              <a:ext cx="4771087" cy="291196"/>
              <a:chOff x="557994" y="1392758"/>
              <a:chExt cx="4771087" cy="29119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32DFF7D-0EED-623F-E1D0-BA3276BE7352}"/>
                  </a:ext>
                </a:extLst>
              </p:cNvPr>
              <p:cNvSpPr/>
              <p:nvPr/>
            </p:nvSpPr>
            <p:spPr>
              <a:xfrm>
                <a:off x="637230" y="1406955"/>
                <a:ext cx="72027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572EB92-0F16-EBCF-65C5-708072A2DC58}"/>
                  </a:ext>
                </a:extLst>
              </p:cNvPr>
              <p:cNvSpPr/>
              <p:nvPr/>
            </p:nvSpPr>
            <p:spPr>
              <a:xfrm>
                <a:off x="557994" y="1406955"/>
                <a:ext cx="55650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CB327F-F145-01D2-1766-EAB87BF38119}"/>
                  </a:ext>
                </a:extLst>
              </p:cNvPr>
              <p:cNvSpPr txBox="1"/>
              <p:nvPr/>
            </p:nvSpPr>
            <p:spPr>
              <a:xfrm>
                <a:off x="782807" y="1392758"/>
                <a:ext cx="4546274" cy="28623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0" tIns="0" rIns="0" bIns="0" anchor="t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사회적 비용 감소</a:t>
                </a:r>
                <a:endParaRPr lang="ko-KR" altLang="ko-KR" sz="1800" kern="100"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1BE198A-0181-4450-5D29-9BBA616655A8}"/>
              </a:ext>
            </a:extLst>
          </p:cNvPr>
          <p:cNvSpPr/>
          <p:nvPr/>
        </p:nvSpPr>
        <p:spPr>
          <a:xfrm>
            <a:off x="6538106" y="1443940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98A435-9E5A-A29B-DD07-F5F15C407FB0}"/>
              </a:ext>
            </a:extLst>
          </p:cNvPr>
          <p:cNvSpPr txBox="1"/>
          <p:nvPr/>
        </p:nvSpPr>
        <p:spPr>
          <a:xfrm>
            <a:off x="6580971" y="2013072"/>
            <a:ext cx="5265603" cy="13849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단속 강화에 따른 불법주정차 문제 감소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교통 혼잡 및 사고 감소</a:t>
            </a:r>
            <a:r>
              <a:rPr lang="en-US" altLang="ko-KR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-&gt; 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사회적 비용 감소</a:t>
            </a:r>
            <a:endParaRPr lang="en-US" altLang="ko-KR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이동식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CCTV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단속 차량을 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특정 시간대와 장소에만 운영</a:t>
            </a:r>
            <a:endParaRPr lang="en-US" altLang="ko-KR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시간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다양한 장소를 단속할 때보다 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비용 절감</a:t>
            </a:r>
            <a:endParaRPr lang="en-US" altLang="ko-KR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2252BB-AAE1-8786-1EA6-63DCBCF1ABBF}"/>
              </a:ext>
            </a:extLst>
          </p:cNvPr>
          <p:cNvSpPr/>
          <p:nvPr/>
        </p:nvSpPr>
        <p:spPr>
          <a:xfrm>
            <a:off x="372427" y="4706634"/>
            <a:ext cx="5723573" cy="1916585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CEC126D-5084-D01C-AFBC-1E8845F0A359}"/>
              </a:ext>
            </a:extLst>
          </p:cNvPr>
          <p:cNvGrpSpPr/>
          <p:nvPr/>
        </p:nvGrpSpPr>
        <p:grpSpPr>
          <a:xfrm>
            <a:off x="759277" y="4533686"/>
            <a:ext cx="4856431" cy="400511"/>
            <a:chOff x="5606161" y="1308936"/>
            <a:chExt cx="4854214" cy="400511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B214E0D-FF75-0B5F-B9D4-88D7EAD6637A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3B4B063-F81A-DB29-1D24-CF4025CA57A8}"/>
                </a:ext>
              </a:extLst>
            </p:cNvPr>
            <p:cNvGrpSpPr/>
            <p:nvPr/>
          </p:nvGrpSpPr>
          <p:grpSpPr>
            <a:xfrm>
              <a:off x="5689288" y="1348663"/>
              <a:ext cx="4771087" cy="291196"/>
              <a:chOff x="557994" y="1392758"/>
              <a:chExt cx="4771087" cy="291196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F8B8EB77-27AE-859C-D432-99CC8126E584}"/>
                  </a:ext>
                </a:extLst>
              </p:cNvPr>
              <p:cNvSpPr/>
              <p:nvPr/>
            </p:nvSpPr>
            <p:spPr>
              <a:xfrm>
                <a:off x="637230" y="1406955"/>
                <a:ext cx="72027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E6C46A0D-F661-A5A5-1275-6078C67A6219}"/>
                  </a:ext>
                </a:extLst>
              </p:cNvPr>
              <p:cNvSpPr/>
              <p:nvPr/>
            </p:nvSpPr>
            <p:spPr>
              <a:xfrm>
                <a:off x="557994" y="1406955"/>
                <a:ext cx="55650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796151C-DEA9-A4F3-53CA-EC60BDA99984}"/>
                  </a:ext>
                </a:extLst>
              </p:cNvPr>
              <p:cNvSpPr txBox="1"/>
              <p:nvPr/>
            </p:nvSpPr>
            <p:spPr>
              <a:xfrm>
                <a:off x="782807" y="1392758"/>
                <a:ext cx="4546274" cy="28623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0" tIns="0" rIns="0" bIns="0" anchor="t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시민 만족도 증가</a:t>
                </a:r>
                <a:endParaRPr lang="ko-KR" altLang="ko-KR" sz="1800" kern="100"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7CE1D1C-BA96-D93E-98F1-9425B8043D97}"/>
              </a:ext>
            </a:extLst>
          </p:cNvPr>
          <p:cNvSpPr/>
          <p:nvPr/>
        </p:nvSpPr>
        <p:spPr>
          <a:xfrm>
            <a:off x="716412" y="4501256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C55141A-CAF6-ED00-E16F-04FDC2CF1462}"/>
              </a:ext>
            </a:extLst>
          </p:cNvPr>
          <p:cNvSpPr txBox="1"/>
          <p:nvPr/>
        </p:nvSpPr>
        <p:spPr>
          <a:xfrm>
            <a:off x="601927" y="4961226"/>
            <a:ext cx="5422953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깔끔한 도시 경관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안전한 교통 환경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제공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시민들의 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불만과 민원 감소</a:t>
            </a:r>
          </a:p>
        </p:txBody>
      </p:sp>
    </p:spTree>
    <p:extLst>
      <p:ext uri="{BB962C8B-B14F-4D97-AF65-F5344CB8AC3E}">
        <p14:creationId xmlns:p14="http://schemas.microsoft.com/office/powerpoint/2010/main" val="249212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9F03ED-B576-E7AE-89CB-DACF0B6B6792}"/>
              </a:ext>
            </a:extLst>
          </p:cNvPr>
          <p:cNvSpPr/>
          <p:nvPr/>
        </p:nvSpPr>
        <p:spPr>
          <a:xfrm rot="5400000">
            <a:off x="-70640" y="557477"/>
            <a:ext cx="917432" cy="174874"/>
          </a:xfrm>
          <a:prstGeom prst="roundRect">
            <a:avLst>
              <a:gd name="adj" fmla="val 15625"/>
            </a:avLst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softEdge rad="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3679-A971-4F2C-32F2-45D7AAA06E60}"/>
              </a:ext>
            </a:extLst>
          </p:cNvPr>
          <p:cNvSpPr txBox="1"/>
          <p:nvPr/>
        </p:nvSpPr>
        <p:spPr>
          <a:xfrm>
            <a:off x="763621" y="210609"/>
            <a:ext cx="3385269" cy="2462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i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kumimoji="0" lang="ko-KR" altLang="en-US" sz="1600" i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한계점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B0964-2FA9-6CAC-C0FC-A14F50DDB6DF}"/>
              </a:ext>
            </a:extLst>
          </p:cNvPr>
          <p:cNvSpPr txBox="1"/>
          <p:nvPr/>
        </p:nvSpPr>
        <p:spPr>
          <a:xfrm>
            <a:off x="759277" y="634583"/>
            <a:ext cx="10870713" cy="5088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kumimoji="0" lang="ko-KR" altLang="en-US" sz="3200" i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한계점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B65766-4100-1A76-6C70-791D2B96FCAD}"/>
              </a:ext>
            </a:extLst>
          </p:cNvPr>
          <p:cNvCxnSpPr>
            <a:cxnSpLocks/>
          </p:cNvCxnSpPr>
          <p:nvPr/>
        </p:nvCxnSpPr>
        <p:spPr>
          <a:xfrm>
            <a:off x="763620" y="569925"/>
            <a:ext cx="1076335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C063A1C-DF8B-3866-0C92-02409AE35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990" y="81968"/>
            <a:ext cx="522742" cy="42953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6F167A-9D09-6D97-0A74-419AF2CF77F2}"/>
              </a:ext>
            </a:extLst>
          </p:cNvPr>
          <p:cNvSpPr/>
          <p:nvPr/>
        </p:nvSpPr>
        <p:spPr>
          <a:xfrm>
            <a:off x="372427" y="1649318"/>
            <a:ext cx="5723573" cy="2638202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154280C-5EE8-D060-2F95-F8D7C16A8D4F}"/>
              </a:ext>
            </a:extLst>
          </p:cNvPr>
          <p:cNvGrpSpPr/>
          <p:nvPr/>
        </p:nvGrpSpPr>
        <p:grpSpPr>
          <a:xfrm>
            <a:off x="759277" y="1476370"/>
            <a:ext cx="4856431" cy="400511"/>
            <a:chOff x="5606161" y="1308936"/>
            <a:chExt cx="4854214" cy="40051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C1A7AE-8D38-ADD4-C0AE-DB8E0B14554D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C967C7D-6914-6202-8C72-E9E32F47727D}"/>
                </a:ext>
              </a:extLst>
            </p:cNvPr>
            <p:cNvGrpSpPr/>
            <p:nvPr/>
          </p:nvGrpSpPr>
          <p:grpSpPr>
            <a:xfrm>
              <a:off x="5689288" y="1348663"/>
              <a:ext cx="4771087" cy="291196"/>
              <a:chOff x="557994" y="1392758"/>
              <a:chExt cx="4771087" cy="291196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ACE0B95-9A06-29D8-53C1-45E38DAF02AD}"/>
                  </a:ext>
                </a:extLst>
              </p:cNvPr>
              <p:cNvSpPr/>
              <p:nvPr/>
            </p:nvSpPr>
            <p:spPr>
              <a:xfrm>
                <a:off x="637230" y="1406955"/>
                <a:ext cx="72027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68D5332-99C6-23B8-3421-8C8DAE7968BA}"/>
                  </a:ext>
                </a:extLst>
              </p:cNvPr>
              <p:cNvSpPr/>
              <p:nvPr/>
            </p:nvSpPr>
            <p:spPr>
              <a:xfrm>
                <a:off x="557994" y="1406955"/>
                <a:ext cx="55650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6FB3F99-4788-1A47-B1CC-E64A7B6911D1}"/>
                  </a:ext>
                </a:extLst>
              </p:cNvPr>
              <p:cNvSpPr txBox="1"/>
              <p:nvPr/>
            </p:nvSpPr>
            <p:spPr>
              <a:xfrm>
                <a:off x="782807" y="1392758"/>
                <a:ext cx="4546274" cy="28623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0" tIns="0" rIns="0" bIns="0" anchor="t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데이터 손실</a:t>
                </a:r>
                <a:endParaRPr lang="ko-KR" altLang="ko-KR" sz="1800" kern="100"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6E9B76-9414-BD38-FA00-C8253536A399}"/>
              </a:ext>
            </a:extLst>
          </p:cNvPr>
          <p:cNvSpPr/>
          <p:nvPr/>
        </p:nvSpPr>
        <p:spPr>
          <a:xfrm>
            <a:off x="716412" y="1443940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67247-577C-4BDA-9434-9A88B83F3E7D}"/>
              </a:ext>
            </a:extLst>
          </p:cNvPr>
          <p:cNvSpPr txBox="1"/>
          <p:nvPr/>
        </p:nvSpPr>
        <p:spPr>
          <a:xfrm>
            <a:off x="759277" y="2015578"/>
            <a:ext cx="5123363" cy="13849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모호한 단속 </a:t>
            </a:r>
            <a:r>
              <a:rPr lang="ko-KR" altLang="en-US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장소명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표기</a:t>
            </a:r>
            <a:endParaRPr lang="en-US" altLang="ko-KR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불법주정차 단속 현황 데이터 </a:t>
            </a:r>
            <a:r>
              <a:rPr lang="ko-KR" altLang="en-US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과정에서 데이터 손실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단속 장소명이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위도 〮 경도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정확하게 표기되어 있었다면 더욱 정확한 분석이 가능했을 것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BFCAC64-87E0-2BA9-8788-325EE27D89E2}"/>
              </a:ext>
            </a:extLst>
          </p:cNvPr>
          <p:cNvSpPr/>
          <p:nvPr/>
        </p:nvSpPr>
        <p:spPr>
          <a:xfrm>
            <a:off x="6194121" y="1649318"/>
            <a:ext cx="5723573" cy="2638202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130967F-604F-5147-BFB6-862F45605C98}"/>
              </a:ext>
            </a:extLst>
          </p:cNvPr>
          <p:cNvGrpSpPr/>
          <p:nvPr/>
        </p:nvGrpSpPr>
        <p:grpSpPr>
          <a:xfrm>
            <a:off x="6580971" y="1476370"/>
            <a:ext cx="4856431" cy="400511"/>
            <a:chOff x="5606161" y="1308936"/>
            <a:chExt cx="4854214" cy="40051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2ADABD7-9DBD-7329-84F0-8E307AB48DCD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B3B4AE3-1020-5E49-EC1D-11291E33EBF7}"/>
                </a:ext>
              </a:extLst>
            </p:cNvPr>
            <p:cNvGrpSpPr/>
            <p:nvPr/>
          </p:nvGrpSpPr>
          <p:grpSpPr>
            <a:xfrm>
              <a:off x="5689288" y="1348663"/>
              <a:ext cx="4771087" cy="291196"/>
              <a:chOff x="557994" y="1392758"/>
              <a:chExt cx="4771087" cy="29119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32DFF7D-0EED-623F-E1D0-BA3276BE7352}"/>
                  </a:ext>
                </a:extLst>
              </p:cNvPr>
              <p:cNvSpPr/>
              <p:nvPr/>
            </p:nvSpPr>
            <p:spPr>
              <a:xfrm>
                <a:off x="637230" y="1406955"/>
                <a:ext cx="72027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572EB92-0F16-EBCF-65C5-708072A2DC58}"/>
                  </a:ext>
                </a:extLst>
              </p:cNvPr>
              <p:cNvSpPr/>
              <p:nvPr/>
            </p:nvSpPr>
            <p:spPr>
              <a:xfrm>
                <a:off x="557994" y="1406955"/>
                <a:ext cx="55650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CB327F-F145-01D2-1766-EAB87BF38119}"/>
                  </a:ext>
                </a:extLst>
              </p:cNvPr>
              <p:cNvSpPr txBox="1"/>
              <p:nvPr/>
            </p:nvSpPr>
            <p:spPr>
              <a:xfrm>
                <a:off x="782807" y="1392758"/>
                <a:ext cx="4546274" cy="28623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0" tIns="0" rIns="0" bIns="0" anchor="t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제시한 경로의 주행 시간 측정 불확실성</a:t>
                </a:r>
                <a:endParaRPr lang="ko-KR" altLang="ko-KR" sz="1800" kern="100"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1BE198A-0181-4450-5D29-9BBA616655A8}"/>
              </a:ext>
            </a:extLst>
          </p:cNvPr>
          <p:cNvSpPr/>
          <p:nvPr/>
        </p:nvSpPr>
        <p:spPr>
          <a:xfrm>
            <a:off x="6538106" y="1443940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98A435-9E5A-A29B-DD07-F5F15C407FB0}"/>
              </a:ext>
            </a:extLst>
          </p:cNvPr>
          <p:cNvSpPr txBox="1"/>
          <p:nvPr/>
        </p:nvSpPr>
        <p:spPr>
          <a:xfrm>
            <a:off x="6580971" y="2013072"/>
            <a:ext cx="5265603" cy="13849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제시한 경로의 주행 시간을 네이버 지도로 측정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경유지 수가 </a:t>
            </a:r>
            <a:r>
              <a:rPr lang="en-US" altLang="ko-KR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곳으로 제한되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구체적으로 경로 표시 불가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-&gt;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 측정의 불확실성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해결하기 위해 제시된 경로 하나에 대해 여러 구간으로 나누어 시간측정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오차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존재한다는 한계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757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9F03ED-B576-E7AE-89CB-DACF0B6B6792}"/>
              </a:ext>
            </a:extLst>
          </p:cNvPr>
          <p:cNvSpPr/>
          <p:nvPr/>
        </p:nvSpPr>
        <p:spPr>
          <a:xfrm rot="5400000">
            <a:off x="-70640" y="557477"/>
            <a:ext cx="917432" cy="174874"/>
          </a:xfrm>
          <a:prstGeom prst="roundRect">
            <a:avLst>
              <a:gd name="adj" fmla="val 15625"/>
            </a:avLst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softEdge rad="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3679-A971-4F2C-32F2-45D7AAA06E60}"/>
              </a:ext>
            </a:extLst>
          </p:cNvPr>
          <p:cNvSpPr txBox="1"/>
          <p:nvPr/>
        </p:nvSpPr>
        <p:spPr>
          <a:xfrm>
            <a:off x="763621" y="210609"/>
            <a:ext cx="3385269" cy="2462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i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6. </a:t>
            </a:r>
            <a:r>
              <a:rPr kumimoji="0" lang="ko-KR" altLang="en-US" sz="1600" i="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참고 문헌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B0964-2FA9-6CAC-C0FC-A14F50DDB6DF}"/>
              </a:ext>
            </a:extLst>
          </p:cNvPr>
          <p:cNvSpPr txBox="1"/>
          <p:nvPr/>
        </p:nvSpPr>
        <p:spPr>
          <a:xfrm>
            <a:off x="759277" y="634583"/>
            <a:ext cx="10870713" cy="5088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200" kern="100" dirty="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참고 문헌</a:t>
            </a:r>
            <a:endParaRPr kumimoji="0" lang="ko-KR" altLang="en-US" sz="3200" i="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B65766-4100-1A76-6C70-791D2B96FCAD}"/>
              </a:ext>
            </a:extLst>
          </p:cNvPr>
          <p:cNvCxnSpPr>
            <a:cxnSpLocks/>
          </p:cNvCxnSpPr>
          <p:nvPr/>
        </p:nvCxnSpPr>
        <p:spPr>
          <a:xfrm>
            <a:off x="763620" y="569925"/>
            <a:ext cx="1076335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6F167A-9D09-6D97-0A74-419AF2CF77F2}"/>
              </a:ext>
            </a:extLst>
          </p:cNvPr>
          <p:cNvSpPr/>
          <p:nvPr/>
        </p:nvSpPr>
        <p:spPr>
          <a:xfrm>
            <a:off x="372427" y="1401609"/>
            <a:ext cx="11060296" cy="2470264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154280C-5EE8-D060-2F95-F8D7C16A8D4F}"/>
              </a:ext>
            </a:extLst>
          </p:cNvPr>
          <p:cNvGrpSpPr/>
          <p:nvPr/>
        </p:nvGrpSpPr>
        <p:grpSpPr>
          <a:xfrm>
            <a:off x="759277" y="1228662"/>
            <a:ext cx="7969087" cy="400511"/>
            <a:chOff x="5606161" y="1308936"/>
            <a:chExt cx="7965448" cy="40051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C1A7AE-8D38-ADD4-C0AE-DB8E0B14554D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C967C7D-6914-6202-8C72-E9E32F47727D}"/>
                </a:ext>
              </a:extLst>
            </p:cNvPr>
            <p:cNvGrpSpPr/>
            <p:nvPr/>
          </p:nvGrpSpPr>
          <p:grpSpPr>
            <a:xfrm>
              <a:off x="5689288" y="1348663"/>
              <a:ext cx="7882321" cy="291196"/>
              <a:chOff x="557994" y="1392758"/>
              <a:chExt cx="7882321" cy="291196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6FB3F99-4788-1A47-B1CC-E64A7B6911D1}"/>
                  </a:ext>
                </a:extLst>
              </p:cNvPr>
              <p:cNvSpPr txBox="1"/>
              <p:nvPr/>
            </p:nvSpPr>
            <p:spPr>
              <a:xfrm>
                <a:off x="782807" y="1392758"/>
                <a:ext cx="7657508" cy="27699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0" tIns="0" rIns="0" bIns="0" anchor="t">
                <a:spAutoFit/>
              </a:bodyPr>
              <a:lstStyle/>
              <a:p>
                <a:pPr defTabSz="1028836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800" kern="100" dirty="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기사</a:t>
                </a:r>
                <a:endPara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ACE0B95-9A06-29D8-53C1-45E38DAF02AD}"/>
                  </a:ext>
                </a:extLst>
              </p:cNvPr>
              <p:cNvSpPr/>
              <p:nvPr/>
            </p:nvSpPr>
            <p:spPr>
              <a:xfrm>
                <a:off x="637230" y="1406955"/>
                <a:ext cx="72027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68D5332-99C6-23B8-3421-8C8DAE7968BA}"/>
                  </a:ext>
                </a:extLst>
              </p:cNvPr>
              <p:cNvSpPr/>
              <p:nvPr/>
            </p:nvSpPr>
            <p:spPr>
              <a:xfrm>
                <a:off x="557994" y="1406955"/>
                <a:ext cx="55650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885D50F-B8F3-A081-68E5-B36F73940B00}"/>
              </a:ext>
            </a:extLst>
          </p:cNvPr>
          <p:cNvSpPr txBox="1"/>
          <p:nvPr/>
        </p:nvSpPr>
        <p:spPr>
          <a:xfrm>
            <a:off x="759277" y="1644014"/>
            <a:ext cx="10229556" cy="2037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[1]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이동민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“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차량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ko-KR" altLang="en-US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적치물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점령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…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걷기 싫은 거리 된 걷고 싶은 거리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”,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전북일보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2022.04.10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[2]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이정호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“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전주 </a:t>
            </a:r>
            <a:r>
              <a:rPr lang="ko-KR" altLang="en-US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서신동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주민센터 일대 불법 주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정차 몸살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”,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전북일보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2022.07.14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나연식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“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전주 한옥마을 불법주정차로 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몸살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’…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단속은 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뒷짐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’ ”, </a:t>
            </a:r>
            <a:r>
              <a:rPr lang="ko-KR" altLang="en-US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전북금강일보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2022.08.10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[4] </a:t>
            </a:r>
            <a:r>
              <a:rPr lang="ko-KR" altLang="en-US" b="1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최창한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“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사람이 우선인 보행자 우선도로 지정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전주시 왜 늦어지냐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”,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전북도민일보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2022.08.02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[5]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강주용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“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전주한옥마을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주차장 밖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불법주차로 눈살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“,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전북도민일보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2020.10.29 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6E9B76-9414-BD38-FA00-C8253536A399}"/>
              </a:ext>
            </a:extLst>
          </p:cNvPr>
          <p:cNvSpPr/>
          <p:nvPr/>
        </p:nvSpPr>
        <p:spPr>
          <a:xfrm>
            <a:off x="716412" y="1196232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52902E-B287-D642-D83B-8E696CC8EC93}"/>
              </a:ext>
            </a:extLst>
          </p:cNvPr>
          <p:cNvSpPr/>
          <p:nvPr/>
        </p:nvSpPr>
        <p:spPr>
          <a:xfrm>
            <a:off x="372427" y="4323249"/>
            <a:ext cx="11060296" cy="2470264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230468C-CB8D-A69B-E736-CD884AC7F396}"/>
              </a:ext>
            </a:extLst>
          </p:cNvPr>
          <p:cNvGrpSpPr/>
          <p:nvPr/>
        </p:nvGrpSpPr>
        <p:grpSpPr>
          <a:xfrm>
            <a:off x="759277" y="4150302"/>
            <a:ext cx="7969087" cy="400511"/>
            <a:chOff x="5606161" y="1308936"/>
            <a:chExt cx="7965448" cy="40051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67A0942-21B2-B836-2AAE-B76650C8DFF5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CC6DBF28-E3D2-42A6-11FC-A5134887242A}"/>
                </a:ext>
              </a:extLst>
            </p:cNvPr>
            <p:cNvGrpSpPr/>
            <p:nvPr/>
          </p:nvGrpSpPr>
          <p:grpSpPr>
            <a:xfrm>
              <a:off x="5689288" y="1348663"/>
              <a:ext cx="7882321" cy="291196"/>
              <a:chOff x="557994" y="1392758"/>
              <a:chExt cx="7882321" cy="29119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6027A8-D4E7-9180-26D1-C757A094D424}"/>
                  </a:ext>
                </a:extLst>
              </p:cNvPr>
              <p:cNvSpPr txBox="1"/>
              <p:nvPr/>
            </p:nvSpPr>
            <p:spPr>
              <a:xfrm>
                <a:off x="782807" y="1392758"/>
                <a:ext cx="7657508" cy="27699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0" tIns="0" rIns="0" bIns="0" anchor="t">
                <a:spAutoFit/>
              </a:bodyPr>
              <a:lstStyle/>
              <a:p>
                <a:pPr defTabSz="1028836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kern="1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정책 연구</a:t>
                </a:r>
                <a:endPara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333FB8C-6A57-579D-15D4-6C8C5B5937E6}"/>
                  </a:ext>
                </a:extLst>
              </p:cNvPr>
              <p:cNvSpPr/>
              <p:nvPr/>
            </p:nvSpPr>
            <p:spPr>
              <a:xfrm>
                <a:off x="637230" y="1406955"/>
                <a:ext cx="72027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963C4A7-7AE0-03CF-3DB1-10B7BA34B291}"/>
                  </a:ext>
                </a:extLst>
              </p:cNvPr>
              <p:cNvSpPr/>
              <p:nvPr/>
            </p:nvSpPr>
            <p:spPr>
              <a:xfrm>
                <a:off x="557994" y="1406955"/>
                <a:ext cx="55650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902C02E-4E0A-AAD5-8482-0C883FC53D2E}"/>
              </a:ext>
            </a:extLst>
          </p:cNvPr>
          <p:cNvSpPr txBox="1"/>
          <p:nvPr/>
        </p:nvSpPr>
        <p:spPr>
          <a:xfrm>
            <a:off x="759277" y="4565654"/>
            <a:ext cx="10229556" cy="16220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[1]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최인수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전대욱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“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불법주정차 관리체계에 관한 연구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”,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정책연구 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2013-8</a:t>
            </a:r>
            <a:endParaRPr lang="en-US" altLang="ko-KR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[2]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신우재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김건우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김정민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“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서울시 주차문제 해결을 위한 주차장 이용 효율 향상 방안 연구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“,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서울디지털 재단 정책</a:t>
            </a:r>
            <a:endParaRPr lang="en-US" altLang="ko-KR" b="1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  연구</a:t>
            </a:r>
            <a:r>
              <a:rPr lang="en-US" altLang="ko-KR" b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2020-4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윤현지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“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송파구 중심의 주정차단속 빅데이터 분석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“,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송파구청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2020-10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A7168A-96FC-3C87-363D-FCFA68829324}"/>
              </a:ext>
            </a:extLst>
          </p:cNvPr>
          <p:cNvSpPr/>
          <p:nvPr/>
        </p:nvSpPr>
        <p:spPr>
          <a:xfrm>
            <a:off x="716412" y="4117872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1FD2B1E-9050-1EFC-F51A-D6FF6A3A65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990" y="81968"/>
            <a:ext cx="522742" cy="4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13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46381D-B7A9-9BE9-EA87-65417ED4D3CE}"/>
              </a:ext>
            </a:extLst>
          </p:cNvPr>
          <p:cNvSpPr txBox="1"/>
          <p:nvPr/>
        </p:nvSpPr>
        <p:spPr>
          <a:xfrm>
            <a:off x="3054822" y="2020766"/>
            <a:ext cx="60823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CFEDED-E423-197E-A240-39EE9C15FF46}"/>
              </a:ext>
            </a:extLst>
          </p:cNvPr>
          <p:cNvSpPr/>
          <p:nvPr/>
        </p:nvSpPr>
        <p:spPr>
          <a:xfrm>
            <a:off x="2999406" y="3735110"/>
            <a:ext cx="6234931" cy="70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03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3BC4BB3-303E-1C69-E6D7-1BE651C375A7}"/>
              </a:ext>
            </a:extLst>
          </p:cNvPr>
          <p:cNvSpPr/>
          <p:nvPr/>
        </p:nvSpPr>
        <p:spPr>
          <a:xfrm rot="5400000">
            <a:off x="-537885" y="537885"/>
            <a:ext cx="6858001" cy="57822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48792-C50F-7CBF-20C5-73514A260812}"/>
              </a:ext>
            </a:extLst>
          </p:cNvPr>
          <p:cNvSpPr txBox="1"/>
          <p:nvPr/>
        </p:nvSpPr>
        <p:spPr>
          <a:xfrm>
            <a:off x="6913035" y="1202365"/>
            <a:ext cx="5220224" cy="4453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개요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결과 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해석 및 시사점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방안 및 기대 효과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한계점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 문헌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CF9B26-2987-EBAA-ECE8-8EF264AC6367}"/>
              </a:ext>
            </a:extLst>
          </p:cNvPr>
          <p:cNvGrpSpPr/>
          <p:nvPr/>
        </p:nvGrpSpPr>
        <p:grpSpPr>
          <a:xfrm>
            <a:off x="1398280" y="2511308"/>
            <a:ext cx="4321191" cy="1015663"/>
            <a:chOff x="1259735" y="2535550"/>
            <a:chExt cx="4321191" cy="10156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15F978-DB62-5A3B-E890-54FC1DD0A9BE}"/>
                </a:ext>
              </a:extLst>
            </p:cNvPr>
            <p:cNvSpPr txBox="1"/>
            <p:nvPr/>
          </p:nvSpPr>
          <p:spPr>
            <a:xfrm>
              <a:off x="1259735" y="2535550"/>
              <a:ext cx="43211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Contents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55ED72D-BC7B-77E8-8322-12D2167DA48E}"/>
                </a:ext>
              </a:extLst>
            </p:cNvPr>
            <p:cNvSpPr/>
            <p:nvPr/>
          </p:nvSpPr>
          <p:spPr>
            <a:xfrm>
              <a:off x="1328915" y="3376738"/>
              <a:ext cx="3446286" cy="76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4CAEC57-BA6C-088F-6669-FC7B60C64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990" y="81968"/>
            <a:ext cx="522742" cy="4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67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F42092-120E-E560-5DA7-95E79ED7F7FA}"/>
              </a:ext>
            </a:extLst>
          </p:cNvPr>
          <p:cNvSpPr/>
          <p:nvPr/>
        </p:nvSpPr>
        <p:spPr>
          <a:xfrm>
            <a:off x="372427" y="1456278"/>
            <a:ext cx="11154552" cy="5215522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0130DB-73AA-68A6-E854-1BC8E28049E0}"/>
              </a:ext>
            </a:extLst>
          </p:cNvPr>
          <p:cNvGrpSpPr/>
          <p:nvPr/>
        </p:nvGrpSpPr>
        <p:grpSpPr>
          <a:xfrm>
            <a:off x="729352" y="1299697"/>
            <a:ext cx="3523994" cy="400511"/>
            <a:chOff x="5606161" y="1308936"/>
            <a:chExt cx="3522385" cy="40051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5057A4C-AA08-6103-2BE1-475834176EF3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394288E-F405-9CCB-23FF-D353B15A8CA2}"/>
                </a:ext>
              </a:extLst>
            </p:cNvPr>
            <p:cNvGrpSpPr/>
            <p:nvPr/>
          </p:nvGrpSpPr>
          <p:grpSpPr>
            <a:xfrm>
              <a:off x="5689288" y="1348663"/>
              <a:ext cx="3439258" cy="291196"/>
              <a:chOff x="557994" y="1392758"/>
              <a:chExt cx="3439258" cy="29119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C9E7B2-D072-B597-534B-C3DD56AFBCCF}"/>
                  </a:ext>
                </a:extLst>
              </p:cNvPr>
              <p:cNvSpPr txBox="1"/>
              <p:nvPr/>
            </p:nvSpPr>
            <p:spPr>
              <a:xfrm>
                <a:off x="782807" y="1392758"/>
                <a:ext cx="3214445" cy="27699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0" tIns="0" rIns="0" bIns="0" anchor="t">
                <a:spAutoFit/>
              </a:bodyPr>
              <a:lstStyle/>
              <a:p>
                <a:pPr defTabSz="1028836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전주시 불법주정차 문제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6DC20F1-ADD1-790D-4A6D-E3105B5BB3AE}"/>
                  </a:ext>
                </a:extLst>
              </p:cNvPr>
              <p:cNvSpPr/>
              <p:nvPr/>
            </p:nvSpPr>
            <p:spPr>
              <a:xfrm>
                <a:off x="637230" y="1406955"/>
                <a:ext cx="72027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5121F91-D344-7E63-83B3-E0EE4D9F56F9}"/>
                  </a:ext>
                </a:extLst>
              </p:cNvPr>
              <p:cNvSpPr/>
              <p:nvPr/>
            </p:nvSpPr>
            <p:spPr>
              <a:xfrm>
                <a:off x="557994" y="1406955"/>
                <a:ext cx="55650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4D058B7-81CB-CCD0-A4E3-575771AA235D}"/>
              </a:ext>
            </a:extLst>
          </p:cNvPr>
          <p:cNvSpPr txBox="1"/>
          <p:nvPr/>
        </p:nvSpPr>
        <p:spPr>
          <a:xfrm>
            <a:off x="665021" y="4060749"/>
            <a:ext cx="10229556" cy="15388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불법주정차 문제가 심화되고 있으며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이로 인해 여러 문제가 파생되고 있음</a:t>
            </a:r>
            <a:endParaRPr lang="en-US" altLang="ko-KR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defTabSz="1028836" latinLnBrk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운전자 및 보행자 시야 제한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defTabSz="1028836" latinLnBrk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도로교통 혼잡하여 교통사고 유발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defTabSz="1028836" latinLnBrk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어린이 보호구역에서의 사고 증가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defTabSz="1028836" latinLnBrk="0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endParaRPr lang="en-US" altLang="ko-KR" sz="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불법주정차 문제 해결 필요</a:t>
            </a:r>
            <a:endParaRPr lang="en-US" altLang="ko-KR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CCA20DF-DA93-D6FA-3881-A84E072B798F}"/>
              </a:ext>
            </a:extLst>
          </p:cNvPr>
          <p:cNvSpPr/>
          <p:nvPr/>
        </p:nvSpPr>
        <p:spPr>
          <a:xfrm>
            <a:off x="716412" y="1250900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07231A-09A8-0D4B-5172-D6422AC7F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22" y="1800267"/>
            <a:ext cx="5402978" cy="195893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FE92208-7170-55B8-CF7D-BE8DDFFBE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563" y="1727917"/>
            <a:ext cx="5293085" cy="2218248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42D55B7-1A1A-1AD5-0861-179C879CD740}"/>
              </a:ext>
            </a:extLst>
          </p:cNvPr>
          <p:cNvSpPr/>
          <p:nvPr/>
        </p:nvSpPr>
        <p:spPr>
          <a:xfrm rot="5400000">
            <a:off x="-70640" y="557477"/>
            <a:ext cx="917432" cy="174874"/>
          </a:xfrm>
          <a:prstGeom prst="roundRect">
            <a:avLst>
              <a:gd name="adj" fmla="val 15625"/>
            </a:avLst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softEdge rad="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57B17D-CC04-0CBB-97AB-898BF8B6D4DF}"/>
              </a:ext>
            </a:extLst>
          </p:cNvPr>
          <p:cNvSpPr txBox="1"/>
          <p:nvPr/>
        </p:nvSpPr>
        <p:spPr>
          <a:xfrm>
            <a:off x="763621" y="210609"/>
            <a:ext cx="3385269" cy="2462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i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kumimoji="0" lang="ko-KR" altLang="en-US" sz="1600" i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개요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372719-EF70-4A18-6FC4-42C1D634072A}"/>
              </a:ext>
            </a:extLst>
          </p:cNvPr>
          <p:cNvSpPr txBox="1"/>
          <p:nvPr/>
        </p:nvSpPr>
        <p:spPr>
          <a:xfrm>
            <a:off x="763620" y="634578"/>
            <a:ext cx="5715397" cy="4924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i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배경 및 필요성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E5288D9-01A0-2919-A738-40C1AD8285A3}"/>
              </a:ext>
            </a:extLst>
          </p:cNvPr>
          <p:cNvCxnSpPr>
            <a:cxnSpLocks/>
          </p:cNvCxnSpPr>
          <p:nvPr/>
        </p:nvCxnSpPr>
        <p:spPr>
          <a:xfrm>
            <a:off x="763620" y="569925"/>
            <a:ext cx="1076335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C6DBA5AD-6C2C-D944-80A0-2327999DB2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990" y="81968"/>
            <a:ext cx="522742" cy="4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46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9F03ED-B576-E7AE-89CB-DACF0B6B6792}"/>
              </a:ext>
            </a:extLst>
          </p:cNvPr>
          <p:cNvSpPr/>
          <p:nvPr/>
        </p:nvSpPr>
        <p:spPr>
          <a:xfrm rot="5400000">
            <a:off x="-70640" y="557477"/>
            <a:ext cx="917432" cy="174874"/>
          </a:xfrm>
          <a:prstGeom prst="roundRect">
            <a:avLst>
              <a:gd name="adj" fmla="val 15625"/>
            </a:avLst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softEdge rad="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3679-A971-4F2C-32F2-45D7AAA06E60}"/>
              </a:ext>
            </a:extLst>
          </p:cNvPr>
          <p:cNvSpPr txBox="1"/>
          <p:nvPr/>
        </p:nvSpPr>
        <p:spPr>
          <a:xfrm>
            <a:off x="763621" y="210609"/>
            <a:ext cx="3385269" cy="2462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i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kumimoji="0" lang="ko-KR" altLang="en-US" sz="1600" i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B0964-2FA9-6CAC-C0FC-A14F50DDB6DF}"/>
              </a:ext>
            </a:extLst>
          </p:cNvPr>
          <p:cNvSpPr txBox="1"/>
          <p:nvPr/>
        </p:nvSpPr>
        <p:spPr>
          <a:xfrm>
            <a:off x="763620" y="634578"/>
            <a:ext cx="5715397" cy="4924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i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배경 및 필요성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B65766-4100-1A76-6C70-791D2B96FCAD}"/>
              </a:ext>
            </a:extLst>
          </p:cNvPr>
          <p:cNvCxnSpPr>
            <a:cxnSpLocks/>
          </p:cNvCxnSpPr>
          <p:nvPr/>
        </p:nvCxnSpPr>
        <p:spPr>
          <a:xfrm>
            <a:off x="763620" y="569925"/>
            <a:ext cx="1076335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F42092-120E-E560-5DA7-95E79ED7F7FA}"/>
              </a:ext>
            </a:extLst>
          </p:cNvPr>
          <p:cNvSpPr/>
          <p:nvPr/>
        </p:nvSpPr>
        <p:spPr>
          <a:xfrm>
            <a:off x="372427" y="1456278"/>
            <a:ext cx="5715397" cy="5215522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0130DB-73AA-68A6-E854-1BC8E28049E0}"/>
              </a:ext>
            </a:extLst>
          </p:cNvPr>
          <p:cNvGrpSpPr/>
          <p:nvPr/>
        </p:nvGrpSpPr>
        <p:grpSpPr>
          <a:xfrm>
            <a:off x="729352" y="1299697"/>
            <a:ext cx="3523994" cy="400511"/>
            <a:chOff x="5606161" y="1308936"/>
            <a:chExt cx="3522385" cy="40051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5057A4C-AA08-6103-2BE1-475834176EF3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394288E-F405-9CCB-23FF-D353B15A8CA2}"/>
                </a:ext>
              </a:extLst>
            </p:cNvPr>
            <p:cNvGrpSpPr/>
            <p:nvPr/>
          </p:nvGrpSpPr>
          <p:grpSpPr>
            <a:xfrm>
              <a:off x="5689288" y="1348663"/>
              <a:ext cx="3439258" cy="291196"/>
              <a:chOff x="557994" y="1392758"/>
              <a:chExt cx="3439258" cy="29119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C9E7B2-D072-B597-534B-C3DD56AFBCCF}"/>
                  </a:ext>
                </a:extLst>
              </p:cNvPr>
              <p:cNvSpPr txBox="1"/>
              <p:nvPr/>
            </p:nvSpPr>
            <p:spPr>
              <a:xfrm>
                <a:off x="782807" y="1392758"/>
                <a:ext cx="3214445" cy="27699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0" tIns="0" rIns="0" bIns="0" anchor="t">
                <a:spAutoFit/>
              </a:bodyPr>
              <a:lstStyle/>
              <a:p>
                <a:pPr defTabSz="1028836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민원 데이터 분석 결과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6DC20F1-ADD1-790D-4A6D-E3105B5BB3AE}"/>
                  </a:ext>
                </a:extLst>
              </p:cNvPr>
              <p:cNvSpPr/>
              <p:nvPr/>
            </p:nvSpPr>
            <p:spPr>
              <a:xfrm>
                <a:off x="637230" y="1406955"/>
                <a:ext cx="72027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5121F91-D344-7E63-83B3-E0EE4D9F56F9}"/>
                  </a:ext>
                </a:extLst>
              </p:cNvPr>
              <p:cNvSpPr/>
              <p:nvPr/>
            </p:nvSpPr>
            <p:spPr>
              <a:xfrm>
                <a:off x="557994" y="1406955"/>
                <a:ext cx="55650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4D058B7-81CB-CCD0-A4E3-575771AA235D}"/>
              </a:ext>
            </a:extLst>
          </p:cNvPr>
          <p:cNvSpPr txBox="1"/>
          <p:nvPr/>
        </p:nvSpPr>
        <p:spPr>
          <a:xfrm>
            <a:off x="475513" y="4424736"/>
            <a:ext cx="5463469" cy="8617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2018~2021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전주시 국민신문고 민원데이터 분석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문제로 인해 전주시 주민들의 민원이 매우 많은 것을 확인</a:t>
            </a:r>
            <a:endParaRPr lang="en-US" altLang="ko-KR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CCA20DF-DA93-D6FA-3881-A84E072B798F}"/>
              </a:ext>
            </a:extLst>
          </p:cNvPr>
          <p:cNvSpPr/>
          <p:nvPr/>
        </p:nvSpPr>
        <p:spPr>
          <a:xfrm>
            <a:off x="716412" y="1250900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063A1C-DF8B-3866-0C92-02409AE35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990" y="81968"/>
            <a:ext cx="522742" cy="42953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A687EDE-C92E-4001-4A60-F40C02D926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55" y="1797831"/>
            <a:ext cx="2340096" cy="23400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47F04A-5EEB-B62D-4CB3-757AF0FCE0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9" t="12740" r="11609" b="14202"/>
          <a:stretch/>
        </p:blipFill>
        <p:spPr bwMode="auto">
          <a:xfrm>
            <a:off x="3062487" y="1928312"/>
            <a:ext cx="2900501" cy="1956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BE579FB-1819-06D7-0CC2-2D82C833E2AC}"/>
              </a:ext>
            </a:extLst>
          </p:cNvPr>
          <p:cNvSpPr/>
          <p:nvPr/>
        </p:nvSpPr>
        <p:spPr>
          <a:xfrm>
            <a:off x="6163611" y="1456282"/>
            <a:ext cx="5715397" cy="5215522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F2257FA-B8D2-0832-7F83-84962BF6AC2F}"/>
              </a:ext>
            </a:extLst>
          </p:cNvPr>
          <p:cNvGrpSpPr/>
          <p:nvPr/>
        </p:nvGrpSpPr>
        <p:grpSpPr>
          <a:xfrm>
            <a:off x="6520536" y="1299701"/>
            <a:ext cx="3523994" cy="400511"/>
            <a:chOff x="5606161" y="1308936"/>
            <a:chExt cx="3522385" cy="40051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9E90D7B-465A-68F4-E5DE-56884F721AD5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55ACA24-5B73-E40D-2054-487B4C0C1B78}"/>
                </a:ext>
              </a:extLst>
            </p:cNvPr>
            <p:cNvGrpSpPr/>
            <p:nvPr/>
          </p:nvGrpSpPr>
          <p:grpSpPr>
            <a:xfrm>
              <a:off x="5689288" y="1348663"/>
              <a:ext cx="3439258" cy="291196"/>
              <a:chOff x="557994" y="1392758"/>
              <a:chExt cx="3439258" cy="29119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58D0A7-20B8-4665-2B78-E3E11B4579F1}"/>
                  </a:ext>
                </a:extLst>
              </p:cNvPr>
              <p:cNvSpPr txBox="1"/>
              <p:nvPr/>
            </p:nvSpPr>
            <p:spPr>
              <a:xfrm>
                <a:off x="782807" y="1392758"/>
                <a:ext cx="3214445" cy="27699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0" tIns="0" rIns="0" bIns="0" anchor="t">
                <a:spAutoFit/>
              </a:bodyPr>
              <a:lstStyle/>
              <a:p>
                <a:pPr defTabSz="1028836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불법주정차 단속 유형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E6EBD29-8301-CA79-AA6D-D6890A4DC956}"/>
                  </a:ext>
                </a:extLst>
              </p:cNvPr>
              <p:cNvSpPr/>
              <p:nvPr/>
            </p:nvSpPr>
            <p:spPr>
              <a:xfrm>
                <a:off x="637230" y="1406955"/>
                <a:ext cx="72027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585A741-6C01-0A41-9F0B-2E952E3D76C4}"/>
                  </a:ext>
                </a:extLst>
              </p:cNvPr>
              <p:cNvSpPr/>
              <p:nvPr/>
            </p:nvSpPr>
            <p:spPr>
              <a:xfrm>
                <a:off x="557994" y="1406955"/>
                <a:ext cx="55650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7CB8F5-2A5E-2986-D179-12465F7212E8}"/>
              </a:ext>
            </a:extLst>
          </p:cNvPr>
          <p:cNvSpPr/>
          <p:nvPr/>
        </p:nvSpPr>
        <p:spPr>
          <a:xfrm>
            <a:off x="6507596" y="1250904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내용 개체 틀 4">
            <a:extLst>
              <a:ext uri="{FF2B5EF4-FFF2-40B4-BE49-F238E27FC236}">
                <a16:creationId xmlns:a16="http://schemas.microsoft.com/office/drawing/2014/main" id="{8CB17C30-9338-2BA1-91FB-BCDE95293E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135" y="1609507"/>
            <a:ext cx="3251374" cy="24070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FB2C59-E2D3-2BFF-242C-5A9B96600172}"/>
              </a:ext>
            </a:extLst>
          </p:cNvPr>
          <p:cNvSpPr txBox="1"/>
          <p:nvPr/>
        </p:nvSpPr>
        <p:spPr>
          <a:xfrm>
            <a:off x="885973" y="4099375"/>
            <a:ext cx="1888473" cy="1846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▲ </a:t>
            </a:r>
            <a:r>
              <a:rPr lang="ko-KR" altLang="ko-KR" sz="12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전주시 민원 워드클라우드 </a:t>
            </a:r>
            <a:endParaRPr lang="en-US" altLang="ko-KR" sz="12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18C58D-ED04-E27D-8952-2035CAAED843}"/>
              </a:ext>
            </a:extLst>
          </p:cNvPr>
          <p:cNvSpPr txBox="1"/>
          <p:nvPr/>
        </p:nvSpPr>
        <p:spPr>
          <a:xfrm>
            <a:off x="3451197" y="4099375"/>
            <a:ext cx="2242697" cy="1846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▲ 전주시 불법주정차 민원 비율</a:t>
            </a:r>
            <a:r>
              <a:rPr lang="ko-KR" altLang="ko-KR" sz="12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altLang="ko-KR" sz="12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E4208F-352C-8EFC-5255-9BBF6697201F}"/>
              </a:ext>
            </a:extLst>
          </p:cNvPr>
          <p:cNvSpPr txBox="1"/>
          <p:nvPr/>
        </p:nvSpPr>
        <p:spPr>
          <a:xfrm>
            <a:off x="7961734" y="4077424"/>
            <a:ext cx="2570588" cy="1846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▲ 전주시 불법주정차 단속 유형</a:t>
            </a:r>
            <a:endParaRPr lang="en-US" altLang="ko-KR" sz="12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8BF0F8-4574-5055-07D7-86AE1651C03C}"/>
              </a:ext>
            </a:extLst>
          </p:cNvPr>
          <p:cNvSpPr txBox="1"/>
          <p:nvPr/>
        </p:nvSpPr>
        <p:spPr>
          <a:xfrm>
            <a:off x="6244480" y="4418671"/>
            <a:ext cx="5715397" cy="15388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2018~2021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전주시 불법주정차 단속 현황 데이터 분석 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고정식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CCTV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단속 비율이 가장 많고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번째로 이동식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CCTV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단속 비율이 가장 많음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고정식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CCTV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통한 추가적인 개선에는 한계 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이동식 </a:t>
            </a:r>
            <a:r>
              <a:rPr lang="en-US" altLang="ko-KR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CCTV </a:t>
            </a:r>
            <a:r>
              <a:rPr lang="ko-KR" altLang="en-US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단속 경로 개선을 통해 불법주정차 문제 해결</a:t>
            </a:r>
            <a:endParaRPr lang="en-US" altLang="ko-KR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3182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9F03ED-B576-E7AE-89CB-DACF0B6B6792}"/>
              </a:ext>
            </a:extLst>
          </p:cNvPr>
          <p:cNvSpPr/>
          <p:nvPr/>
        </p:nvSpPr>
        <p:spPr>
          <a:xfrm rot="5400000">
            <a:off x="-70640" y="557477"/>
            <a:ext cx="917432" cy="174874"/>
          </a:xfrm>
          <a:prstGeom prst="roundRect">
            <a:avLst>
              <a:gd name="adj" fmla="val 15625"/>
            </a:avLst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softEdge rad="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3679-A971-4F2C-32F2-45D7AAA06E60}"/>
              </a:ext>
            </a:extLst>
          </p:cNvPr>
          <p:cNvSpPr txBox="1"/>
          <p:nvPr/>
        </p:nvSpPr>
        <p:spPr>
          <a:xfrm>
            <a:off x="763621" y="210609"/>
            <a:ext cx="3385269" cy="2462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i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kumimoji="0" lang="ko-KR" altLang="en-US" sz="1600" i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B0964-2FA9-6CAC-C0FC-A14F50DDB6DF}"/>
              </a:ext>
            </a:extLst>
          </p:cNvPr>
          <p:cNvSpPr txBox="1"/>
          <p:nvPr/>
        </p:nvSpPr>
        <p:spPr>
          <a:xfrm>
            <a:off x="759278" y="634583"/>
            <a:ext cx="10716310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3200" i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시간대별 </a:t>
            </a:r>
            <a:r>
              <a:rPr lang="ko-KR" altLang="ko-KR" sz="3200" kern="10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고정식</a:t>
            </a:r>
            <a:r>
              <a:rPr lang="en-US" altLang="ko-KR" sz="3200" kern="10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 CCTV </a:t>
            </a:r>
            <a:r>
              <a:rPr lang="ko-KR" altLang="ko-KR" sz="3200" kern="10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단속과 이동식 </a:t>
            </a:r>
            <a:r>
              <a:rPr lang="en-US" altLang="ko-KR" sz="3200" kern="10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ko-KR" sz="3200" kern="10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단속 현황 확인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3200" i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B65766-4100-1A76-6C70-791D2B96FCAD}"/>
              </a:ext>
            </a:extLst>
          </p:cNvPr>
          <p:cNvCxnSpPr>
            <a:cxnSpLocks/>
          </p:cNvCxnSpPr>
          <p:nvPr/>
        </p:nvCxnSpPr>
        <p:spPr>
          <a:xfrm>
            <a:off x="763620" y="569925"/>
            <a:ext cx="1076335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F42092-120E-E560-5DA7-95E79ED7F7FA}"/>
              </a:ext>
            </a:extLst>
          </p:cNvPr>
          <p:cNvSpPr/>
          <p:nvPr/>
        </p:nvSpPr>
        <p:spPr>
          <a:xfrm>
            <a:off x="372427" y="1456279"/>
            <a:ext cx="5715397" cy="3263504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0130DB-73AA-68A6-E854-1BC8E28049E0}"/>
              </a:ext>
            </a:extLst>
          </p:cNvPr>
          <p:cNvGrpSpPr/>
          <p:nvPr/>
        </p:nvGrpSpPr>
        <p:grpSpPr>
          <a:xfrm>
            <a:off x="729352" y="1299697"/>
            <a:ext cx="4119143" cy="400511"/>
            <a:chOff x="5606161" y="1308936"/>
            <a:chExt cx="4117262" cy="40051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5057A4C-AA08-6103-2BE1-475834176EF3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394288E-F405-9CCB-23FF-D353B15A8CA2}"/>
                </a:ext>
              </a:extLst>
            </p:cNvPr>
            <p:cNvGrpSpPr/>
            <p:nvPr/>
          </p:nvGrpSpPr>
          <p:grpSpPr>
            <a:xfrm>
              <a:off x="5689288" y="1348663"/>
              <a:ext cx="4034135" cy="291196"/>
              <a:chOff x="557994" y="1392758"/>
              <a:chExt cx="4034135" cy="29119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C9E7B2-D072-B597-534B-C3DD56AFBCCF}"/>
                  </a:ext>
                </a:extLst>
              </p:cNvPr>
              <p:cNvSpPr txBox="1"/>
              <p:nvPr/>
            </p:nvSpPr>
            <p:spPr>
              <a:xfrm>
                <a:off x="782808" y="1392758"/>
                <a:ext cx="3809321" cy="27699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0" tIns="0" rIns="0" bIns="0" anchor="t">
                <a:spAutoFit/>
              </a:bodyPr>
              <a:lstStyle/>
              <a:p>
                <a:pPr defTabSz="1028836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시간대별 고정식 </a:t>
                </a:r>
                <a:r>
                  <a:rPr lang="en-US" altLang="ko-KR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CCTV </a:t>
                </a:r>
                <a:r>
                  <a:rPr lang="ko-KR" altLang="en-US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단속 현황 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6DC20F1-ADD1-790D-4A6D-E3105B5BB3AE}"/>
                  </a:ext>
                </a:extLst>
              </p:cNvPr>
              <p:cNvSpPr/>
              <p:nvPr/>
            </p:nvSpPr>
            <p:spPr>
              <a:xfrm>
                <a:off x="637230" y="1406955"/>
                <a:ext cx="72027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5121F91-D344-7E63-83B3-E0EE4D9F56F9}"/>
                  </a:ext>
                </a:extLst>
              </p:cNvPr>
              <p:cNvSpPr/>
              <p:nvPr/>
            </p:nvSpPr>
            <p:spPr>
              <a:xfrm>
                <a:off x="557994" y="1406955"/>
                <a:ext cx="55650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4D058B7-81CB-CCD0-A4E3-575771AA235D}"/>
              </a:ext>
            </a:extLst>
          </p:cNvPr>
          <p:cNvSpPr txBox="1"/>
          <p:nvPr/>
        </p:nvSpPr>
        <p:spPr>
          <a:xfrm>
            <a:off x="729352" y="4144391"/>
            <a:ext cx="5463469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 sz="15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덕진구와 완산구 모두 </a:t>
            </a:r>
            <a:r>
              <a:rPr lang="en-US" altLang="ko-KR" sz="15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7~8</a:t>
            </a:r>
            <a:r>
              <a:rPr lang="ko-KR" altLang="ko-KR" sz="15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시</a:t>
            </a:r>
            <a:r>
              <a:rPr lang="en-US" altLang="ko-KR" sz="15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10~11</a:t>
            </a:r>
            <a:r>
              <a:rPr lang="ko-KR" altLang="ko-KR" sz="15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시</a:t>
            </a:r>
            <a:r>
              <a:rPr lang="en-US" altLang="ko-KR" sz="15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14~19</a:t>
            </a:r>
            <a:r>
              <a:rPr lang="ko-KR" altLang="ko-KR" sz="15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시에 평균보다 고정식</a:t>
            </a:r>
            <a:r>
              <a:rPr lang="en-US" altLang="ko-KR" sz="15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CCTV </a:t>
            </a:r>
            <a:r>
              <a:rPr lang="ko-KR" altLang="ko-KR" sz="15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단속이 더 많이 발생하는 것을 확인</a:t>
            </a:r>
            <a:endParaRPr lang="en-US" altLang="ko-KR" sz="15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CCA20DF-DA93-D6FA-3881-A84E072B798F}"/>
              </a:ext>
            </a:extLst>
          </p:cNvPr>
          <p:cNvSpPr/>
          <p:nvPr/>
        </p:nvSpPr>
        <p:spPr>
          <a:xfrm>
            <a:off x="716412" y="1250900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063A1C-DF8B-3866-0C92-02409AE35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990" y="81968"/>
            <a:ext cx="522742" cy="4295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BE579FB-1819-06D7-0CC2-2D82C833E2AC}"/>
              </a:ext>
            </a:extLst>
          </p:cNvPr>
          <p:cNvSpPr/>
          <p:nvPr/>
        </p:nvSpPr>
        <p:spPr>
          <a:xfrm>
            <a:off x="6163611" y="1456282"/>
            <a:ext cx="5715397" cy="3263499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F2257FA-B8D2-0832-7F83-84962BF6AC2F}"/>
              </a:ext>
            </a:extLst>
          </p:cNvPr>
          <p:cNvGrpSpPr/>
          <p:nvPr/>
        </p:nvGrpSpPr>
        <p:grpSpPr>
          <a:xfrm>
            <a:off x="6520536" y="1299701"/>
            <a:ext cx="4089506" cy="400511"/>
            <a:chOff x="5606161" y="1308936"/>
            <a:chExt cx="4087639" cy="40051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9E90D7B-465A-68F4-E5DE-56884F721AD5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55ACA24-5B73-E40D-2054-487B4C0C1B78}"/>
                </a:ext>
              </a:extLst>
            </p:cNvPr>
            <p:cNvGrpSpPr/>
            <p:nvPr/>
          </p:nvGrpSpPr>
          <p:grpSpPr>
            <a:xfrm>
              <a:off x="5689288" y="1348663"/>
              <a:ext cx="4004512" cy="291196"/>
              <a:chOff x="557994" y="1392758"/>
              <a:chExt cx="4004512" cy="29119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58D0A7-20B8-4665-2B78-E3E11B4579F1}"/>
                  </a:ext>
                </a:extLst>
              </p:cNvPr>
              <p:cNvSpPr txBox="1"/>
              <p:nvPr/>
            </p:nvSpPr>
            <p:spPr>
              <a:xfrm>
                <a:off x="782808" y="1392758"/>
                <a:ext cx="3779698" cy="27699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0" tIns="0" rIns="0" bIns="0" anchor="t">
                <a:spAutoFit/>
              </a:bodyPr>
              <a:lstStyle/>
              <a:p>
                <a:pPr defTabSz="1028836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시간대별 이동식 </a:t>
                </a:r>
                <a:r>
                  <a:rPr lang="en-US" altLang="ko-KR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CCTV </a:t>
                </a:r>
                <a:r>
                  <a:rPr lang="ko-KR" altLang="en-US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단속 현황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E6EBD29-8301-CA79-AA6D-D6890A4DC956}"/>
                  </a:ext>
                </a:extLst>
              </p:cNvPr>
              <p:cNvSpPr/>
              <p:nvPr/>
            </p:nvSpPr>
            <p:spPr>
              <a:xfrm>
                <a:off x="637230" y="1406955"/>
                <a:ext cx="72027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585A741-6C01-0A41-9F0B-2E952E3D76C4}"/>
                  </a:ext>
                </a:extLst>
              </p:cNvPr>
              <p:cNvSpPr/>
              <p:nvPr/>
            </p:nvSpPr>
            <p:spPr>
              <a:xfrm>
                <a:off x="557994" y="1406955"/>
                <a:ext cx="55650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7CB8F5-2A5E-2986-D179-12465F7212E8}"/>
              </a:ext>
            </a:extLst>
          </p:cNvPr>
          <p:cNvSpPr/>
          <p:nvPr/>
        </p:nvSpPr>
        <p:spPr>
          <a:xfrm>
            <a:off x="6507596" y="1250904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A11E4-7E19-FAC9-E39F-06815648A80D}"/>
              </a:ext>
            </a:extLst>
          </p:cNvPr>
          <p:cNvSpPr txBox="1"/>
          <p:nvPr/>
        </p:nvSpPr>
        <p:spPr>
          <a:xfrm>
            <a:off x="854252" y="3894072"/>
            <a:ext cx="2570588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▲ 시간대별 덕진구 고정식 </a:t>
            </a:r>
            <a:r>
              <a:rPr lang="en-US" altLang="ko-KR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en-US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단속현황</a:t>
            </a:r>
            <a:endParaRPr lang="en-US" altLang="ko-KR" sz="10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9092B8-FF72-928B-4B9E-D0E675C47100}"/>
              </a:ext>
            </a:extLst>
          </p:cNvPr>
          <p:cNvSpPr txBox="1"/>
          <p:nvPr/>
        </p:nvSpPr>
        <p:spPr>
          <a:xfrm>
            <a:off x="3693695" y="3886576"/>
            <a:ext cx="2570588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b="1" dirty="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▲ 시간대별 완산구 고정식 </a:t>
            </a:r>
            <a:r>
              <a:rPr lang="en-US" altLang="ko-KR" sz="1000" b="1" dirty="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en-US" sz="1000" b="1" dirty="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단속현황</a:t>
            </a:r>
            <a:endParaRPr lang="en-US" altLang="ko-KR" sz="1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428F59-6EB7-005F-4062-10DEA0742E1D}"/>
              </a:ext>
            </a:extLst>
          </p:cNvPr>
          <p:cNvSpPr txBox="1"/>
          <p:nvPr/>
        </p:nvSpPr>
        <p:spPr>
          <a:xfrm>
            <a:off x="6601887" y="3877650"/>
            <a:ext cx="2570588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▲ 시간대별 덕진구 이동식 </a:t>
            </a:r>
            <a:r>
              <a:rPr lang="en-US" altLang="ko-KR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en-US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단속현황</a:t>
            </a:r>
            <a:endParaRPr lang="en-US" altLang="ko-KR" sz="10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8A21F3-3121-0A21-8A68-A77DF3D05016}"/>
              </a:ext>
            </a:extLst>
          </p:cNvPr>
          <p:cNvSpPr txBox="1"/>
          <p:nvPr/>
        </p:nvSpPr>
        <p:spPr>
          <a:xfrm>
            <a:off x="6440741" y="4169874"/>
            <a:ext cx="5463469" cy="6924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 sz="15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덕진구와 완산구 모두 </a:t>
            </a:r>
            <a:r>
              <a:rPr lang="en-US" altLang="ko-KR" sz="15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10~11</a:t>
            </a:r>
            <a:r>
              <a:rPr lang="ko-KR" altLang="ko-KR" sz="15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시</a:t>
            </a:r>
            <a:r>
              <a:rPr lang="en-US" altLang="ko-KR" sz="15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14~17</a:t>
            </a:r>
            <a:r>
              <a:rPr lang="ko-KR" altLang="ko-KR" sz="15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시에 평균보다 이동식 </a:t>
            </a:r>
            <a:r>
              <a:rPr lang="en-US" altLang="ko-KR" sz="15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ko-KR" sz="15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단속이 더 많은 것을 확인</a:t>
            </a:r>
            <a:r>
              <a:rPr lang="en-US" altLang="ko-KR" sz="15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</a:p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50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156C27-D506-BD81-7C88-EEBDF7D11331}"/>
              </a:ext>
            </a:extLst>
          </p:cNvPr>
          <p:cNvSpPr txBox="1"/>
          <p:nvPr/>
        </p:nvSpPr>
        <p:spPr>
          <a:xfrm>
            <a:off x="9439998" y="3884244"/>
            <a:ext cx="2570588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▲ 시간대별 완산구 이동식 </a:t>
            </a:r>
            <a:r>
              <a:rPr lang="en-US" altLang="ko-KR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en-US" sz="1000" b="1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단속현황</a:t>
            </a:r>
            <a:endParaRPr lang="en-US" altLang="ko-KR" sz="10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F0339BD-422E-ADB5-5672-3ADB59E3829B}"/>
              </a:ext>
            </a:extLst>
          </p:cNvPr>
          <p:cNvGrpSpPr/>
          <p:nvPr/>
        </p:nvGrpSpPr>
        <p:grpSpPr>
          <a:xfrm>
            <a:off x="353955" y="4909580"/>
            <a:ext cx="11517373" cy="1625909"/>
            <a:chOff x="524827" y="3214986"/>
            <a:chExt cx="5715397" cy="371827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3E34499-C14F-5A73-8119-316DEF0E8B89}"/>
                </a:ext>
              </a:extLst>
            </p:cNvPr>
            <p:cNvSpPr/>
            <p:nvPr/>
          </p:nvSpPr>
          <p:spPr>
            <a:xfrm>
              <a:off x="524827" y="3326642"/>
              <a:ext cx="5715397" cy="3530187"/>
            </a:xfrm>
            <a:prstGeom prst="rect">
              <a:avLst/>
            </a:prstGeom>
            <a:noFill/>
            <a:ln w="3175">
              <a:solidFill>
                <a:schemeClr val="tx1">
                  <a:lumMod val="65000"/>
                  <a:lumOff val="3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D1C50C3-A3CF-6A05-9D86-776D7D84B9AE}"/>
                </a:ext>
              </a:extLst>
            </p:cNvPr>
            <p:cNvSpPr/>
            <p:nvPr/>
          </p:nvSpPr>
          <p:spPr>
            <a:xfrm>
              <a:off x="546673" y="3214986"/>
              <a:ext cx="860717" cy="320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503C8A5-76A2-5FEC-B88A-FA658F20FF7B}"/>
                </a:ext>
              </a:extLst>
            </p:cNvPr>
            <p:cNvSpPr txBox="1"/>
            <p:nvPr/>
          </p:nvSpPr>
          <p:spPr>
            <a:xfrm>
              <a:off x="618077" y="4199091"/>
              <a:ext cx="5463469" cy="273416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0" tIns="0" rIns="0" bIns="0" anchor="t">
              <a:spAutoFit/>
            </a:bodyPr>
            <a:lstStyle/>
            <a:p>
              <a:pPr marL="285750" indent="-285750" defTabSz="1028836" latinLnBrk="0">
                <a:spcBef>
                  <a:spcPct val="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lang="ko-KR" altLang="en-US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그래프</a:t>
              </a:r>
              <a:r>
                <a:rPr lang="ko-KR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 시각화를 통해 고정식 </a:t>
              </a:r>
              <a:r>
                <a:rPr lang="en-US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CCTV </a:t>
              </a:r>
              <a:r>
                <a:rPr lang="ko-KR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단속과 이동식 </a:t>
              </a:r>
              <a:r>
                <a:rPr lang="en-US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CCTV </a:t>
              </a:r>
              <a:r>
                <a:rPr lang="ko-KR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단속의 </a:t>
              </a:r>
              <a:r>
                <a:rPr lang="ko-KR" altLang="ko-KR" sz="1600" b="1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시간대별 비례성</a:t>
              </a:r>
              <a:r>
                <a:rPr lang="ko-KR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이 존재함을 확</a:t>
              </a:r>
              <a:r>
                <a:rPr lang="ko-KR" altLang="en-US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인</a:t>
              </a:r>
              <a:endParaRPr lang="en-US" altLang="ko-KR" sz="16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marL="285750" indent="-285750" defTabSz="1028836" latinLnBrk="0">
                <a:spcBef>
                  <a:spcPct val="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lang="ko-KR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두 지역 모두 고정식 </a:t>
              </a:r>
              <a:r>
                <a:rPr lang="en-US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CCTV </a:t>
              </a:r>
              <a:r>
                <a:rPr lang="ko-KR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단속은 </a:t>
              </a:r>
              <a:r>
                <a:rPr lang="en-US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7~8</a:t>
              </a:r>
              <a:r>
                <a:rPr lang="ko-KR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시</a:t>
              </a:r>
              <a:r>
                <a:rPr lang="en-US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, 10~11</a:t>
              </a:r>
              <a:r>
                <a:rPr lang="ko-KR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시</a:t>
              </a:r>
              <a:r>
                <a:rPr lang="en-US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, 14~19</a:t>
              </a:r>
              <a:r>
                <a:rPr lang="ko-KR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시에 많았으며</a:t>
              </a:r>
              <a:r>
                <a:rPr lang="en-US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이동식 </a:t>
              </a:r>
              <a:r>
                <a:rPr lang="en-US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CCTV </a:t>
              </a:r>
              <a:r>
                <a:rPr lang="ko-KR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단속은 </a:t>
              </a:r>
              <a:r>
                <a:rPr lang="en-US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10~11</a:t>
              </a:r>
              <a:r>
                <a:rPr lang="ko-KR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시</a:t>
              </a:r>
              <a:r>
                <a:rPr lang="en-US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, 14~17</a:t>
              </a:r>
              <a:r>
                <a:rPr lang="ko-KR" altLang="ko-KR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시에 많</a:t>
              </a:r>
              <a:r>
                <a:rPr lang="ko-KR" altLang="en-US" sz="160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음</a:t>
              </a:r>
              <a:endPara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defTabSz="1028836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600" b="1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-&gt;  </a:t>
              </a:r>
              <a:r>
                <a:rPr lang="ko-KR" altLang="ko-KR" sz="1600" b="1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본 연구는 이동식 </a:t>
              </a:r>
              <a:r>
                <a:rPr lang="en-US" altLang="ko-KR" sz="1600" b="1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CCTV </a:t>
              </a:r>
              <a:r>
                <a:rPr lang="ko-KR" altLang="ko-KR" sz="1600" b="1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단속 차량의 경로를 개선하는 것에 집중하므로 오전</a:t>
              </a:r>
              <a:r>
                <a:rPr lang="en-US" altLang="ko-KR" sz="1600" b="1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(10~11</a:t>
              </a:r>
              <a:r>
                <a:rPr lang="ko-KR" altLang="ko-KR" sz="1600" b="1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시</a:t>
              </a:r>
              <a:r>
                <a:rPr lang="en-US" altLang="ko-KR" sz="1600" b="1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), </a:t>
              </a:r>
              <a:r>
                <a:rPr lang="ko-KR" altLang="ko-KR" sz="1600" b="1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오후</a:t>
              </a:r>
              <a:r>
                <a:rPr lang="en-US" altLang="ko-KR" sz="1600" b="1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(14~17</a:t>
              </a:r>
              <a:r>
                <a:rPr lang="ko-KR" altLang="ko-KR" sz="1600" b="1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시</a:t>
              </a:r>
              <a:r>
                <a:rPr lang="en-US" altLang="ko-KR" sz="1600" b="1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)</a:t>
              </a:r>
              <a:r>
                <a:rPr lang="ko-KR" altLang="ko-KR" sz="1600" b="1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  <a:cs typeface="Times New Roman" panose="02020603050405020304" pitchFamily="18" charset="0"/>
                </a:rPr>
                <a:t>로 나누어 분석</a:t>
              </a:r>
              <a:endParaRPr lang="en-US" altLang="ko-KR" sz="1600" b="1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endParaRPr>
            </a:p>
            <a:p>
              <a:pPr defTabSz="1028836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1D45B52-981D-B173-ACC4-53CE4CE9DE6C}"/>
              </a:ext>
            </a:extLst>
          </p:cNvPr>
          <p:cNvGrpSpPr/>
          <p:nvPr/>
        </p:nvGrpSpPr>
        <p:grpSpPr>
          <a:xfrm>
            <a:off x="524780" y="4841138"/>
            <a:ext cx="1655797" cy="400511"/>
            <a:chOff x="5606161" y="1308936"/>
            <a:chExt cx="2620955" cy="400511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708300-E002-C768-DFC5-0970CCA0D5EB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08D1A21-69E3-579F-C17C-55176C8E95FC}"/>
                </a:ext>
              </a:extLst>
            </p:cNvPr>
            <p:cNvSpPr txBox="1"/>
            <p:nvPr/>
          </p:nvSpPr>
          <p:spPr>
            <a:xfrm>
              <a:off x="5929976" y="1348662"/>
              <a:ext cx="2297140" cy="2769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0" tIns="0" rIns="0" bIns="0" anchor="t">
              <a:spAutoFit/>
            </a:bodyPr>
            <a:lstStyle/>
            <a:p>
              <a:pPr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인사이트 도출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627495-0EA3-46BA-FF79-84FF6D61C8DC}"/>
              </a:ext>
            </a:extLst>
          </p:cNvPr>
          <p:cNvSpPr/>
          <p:nvPr/>
        </p:nvSpPr>
        <p:spPr>
          <a:xfrm>
            <a:off x="477802" y="4788097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48B1E19-20EE-6CF9-B45A-CF939743E65C}"/>
              </a:ext>
            </a:extLst>
          </p:cNvPr>
          <p:cNvGrpSpPr/>
          <p:nvPr/>
        </p:nvGrpSpPr>
        <p:grpSpPr>
          <a:xfrm>
            <a:off x="541868" y="4880865"/>
            <a:ext cx="144821" cy="277359"/>
            <a:chOff x="695963" y="1113532"/>
            <a:chExt cx="144755" cy="277359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ED5E614-2D62-2636-6A0F-810FC2EFD62A}"/>
                </a:ext>
              </a:extLst>
            </p:cNvPr>
            <p:cNvSpPr/>
            <p:nvPr/>
          </p:nvSpPr>
          <p:spPr>
            <a:xfrm>
              <a:off x="768691" y="1113532"/>
              <a:ext cx="72027" cy="2769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465F210-80F3-975E-88CA-37A16B9A6EC4}"/>
                </a:ext>
              </a:extLst>
            </p:cNvPr>
            <p:cNvSpPr/>
            <p:nvPr/>
          </p:nvSpPr>
          <p:spPr>
            <a:xfrm>
              <a:off x="695963" y="1113892"/>
              <a:ext cx="55650" cy="2769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6AB9498C-2E0D-B121-C515-6ED92D2A0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9" y="1779226"/>
            <a:ext cx="2739267" cy="2077027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E85DBC34-314F-083B-15FA-18EC71664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435" y="1773235"/>
            <a:ext cx="2714124" cy="209760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E3213BC8-E949-83F8-A678-F966023312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9" t="8280" r="6183"/>
          <a:stretch/>
        </p:blipFill>
        <p:spPr bwMode="auto">
          <a:xfrm>
            <a:off x="6280759" y="1762915"/>
            <a:ext cx="2758378" cy="2093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A40BA730-2266-8BB5-2B02-8256923687F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4" t="9506" r="7454"/>
          <a:stretch/>
        </p:blipFill>
        <p:spPr bwMode="auto">
          <a:xfrm>
            <a:off x="9055619" y="1757356"/>
            <a:ext cx="2758378" cy="21207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209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9F03ED-B576-E7AE-89CB-DACF0B6B6792}"/>
              </a:ext>
            </a:extLst>
          </p:cNvPr>
          <p:cNvSpPr/>
          <p:nvPr/>
        </p:nvSpPr>
        <p:spPr>
          <a:xfrm rot="5400000">
            <a:off x="-70640" y="557477"/>
            <a:ext cx="917432" cy="174874"/>
          </a:xfrm>
          <a:prstGeom prst="roundRect">
            <a:avLst>
              <a:gd name="adj" fmla="val 15625"/>
            </a:avLst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softEdge rad="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3679-A971-4F2C-32F2-45D7AAA06E60}"/>
              </a:ext>
            </a:extLst>
          </p:cNvPr>
          <p:cNvSpPr txBox="1"/>
          <p:nvPr/>
        </p:nvSpPr>
        <p:spPr>
          <a:xfrm>
            <a:off x="763621" y="210609"/>
            <a:ext cx="3385269" cy="2462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i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kumimoji="0" lang="ko-KR" altLang="en-US" sz="1600" i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B0964-2FA9-6CAC-C0FC-A14F50DDB6DF}"/>
              </a:ext>
            </a:extLst>
          </p:cNvPr>
          <p:cNvSpPr txBox="1"/>
          <p:nvPr/>
        </p:nvSpPr>
        <p:spPr>
          <a:xfrm>
            <a:off x="759277" y="634583"/>
            <a:ext cx="10540933" cy="984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3200" kern="10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법정동별 </a:t>
            </a:r>
            <a:r>
              <a:rPr lang="ko-KR" altLang="ko-KR" sz="3200" kern="10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고정식</a:t>
            </a:r>
            <a:r>
              <a:rPr lang="en-US" altLang="ko-KR" sz="3200" kern="10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 CCTV </a:t>
            </a:r>
            <a:r>
              <a:rPr lang="ko-KR" altLang="ko-KR" sz="3200" kern="10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단속과 이동식 </a:t>
            </a:r>
            <a:r>
              <a:rPr lang="en-US" altLang="ko-KR" sz="3200" kern="10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ko-KR" sz="3200" kern="10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단속 현황 확인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3200" i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B65766-4100-1A76-6C70-791D2B96FCAD}"/>
              </a:ext>
            </a:extLst>
          </p:cNvPr>
          <p:cNvCxnSpPr>
            <a:cxnSpLocks/>
          </p:cNvCxnSpPr>
          <p:nvPr/>
        </p:nvCxnSpPr>
        <p:spPr>
          <a:xfrm>
            <a:off x="763620" y="569925"/>
            <a:ext cx="1076335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F42092-120E-E560-5DA7-95E79ED7F7FA}"/>
              </a:ext>
            </a:extLst>
          </p:cNvPr>
          <p:cNvSpPr/>
          <p:nvPr/>
        </p:nvSpPr>
        <p:spPr>
          <a:xfrm>
            <a:off x="372427" y="1456279"/>
            <a:ext cx="5715397" cy="2806501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0130DB-73AA-68A6-E854-1BC8E28049E0}"/>
              </a:ext>
            </a:extLst>
          </p:cNvPr>
          <p:cNvGrpSpPr/>
          <p:nvPr/>
        </p:nvGrpSpPr>
        <p:grpSpPr>
          <a:xfrm>
            <a:off x="729352" y="1299697"/>
            <a:ext cx="4119143" cy="400511"/>
            <a:chOff x="5606161" y="1308936"/>
            <a:chExt cx="4117262" cy="40051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5057A4C-AA08-6103-2BE1-475834176EF3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394288E-F405-9CCB-23FF-D353B15A8CA2}"/>
                </a:ext>
              </a:extLst>
            </p:cNvPr>
            <p:cNvGrpSpPr/>
            <p:nvPr/>
          </p:nvGrpSpPr>
          <p:grpSpPr>
            <a:xfrm>
              <a:off x="5689288" y="1348663"/>
              <a:ext cx="4034135" cy="291196"/>
              <a:chOff x="557994" y="1392758"/>
              <a:chExt cx="4034135" cy="29119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C9E7B2-D072-B597-534B-C3DD56AFBCCF}"/>
                  </a:ext>
                </a:extLst>
              </p:cNvPr>
              <p:cNvSpPr txBox="1"/>
              <p:nvPr/>
            </p:nvSpPr>
            <p:spPr>
              <a:xfrm>
                <a:off x="782808" y="1392758"/>
                <a:ext cx="3809321" cy="27699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0" tIns="0" rIns="0" bIns="0" anchor="t">
                <a:spAutoFit/>
              </a:bodyPr>
              <a:lstStyle/>
              <a:p>
                <a:pPr defTabSz="1028836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덕진구 </a:t>
                </a:r>
                <a:r>
                  <a:rPr lang="en-US" altLang="ko-KR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CCTV </a:t>
                </a:r>
                <a:r>
                  <a:rPr lang="ko-KR" altLang="en-US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단속 현황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6DC20F1-ADD1-790D-4A6D-E3105B5BB3AE}"/>
                  </a:ext>
                </a:extLst>
              </p:cNvPr>
              <p:cNvSpPr/>
              <p:nvPr/>
            </p:nvSpPr>
            <p:spPr>
              <a:xfrm>
                <a:off x="637230" y="1406955"/>
                <a:ext cx="72027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5121F91-D344-7E63-83B3-E0EE4D9F56F9}"/>
                  </a:ext>
                </a:extLst>
              </p:cNvPr>
              <p:cNvSpPr/>
              <p:nvPr/>
            </p:nvSpPr>
            <p:spPr>
              <a:xfrm>
                <a:off x="557994" y="1406955"/>
                <a:ext cx="55650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C063A1C-DF8B-3866-0C92-02409AE35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990" y="81968"/>
            <a:ext cx="522742" cy="4295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BE579FB-1819-06D7-0CC2-2D82C833E2AC}"/>
              </a:ext>
            </a:extLst>
          </p:cNvPr>
          <p:cNvSpPr/>
          <p:nvPr/>
        </p:nvSpPr>
        <p:spPr>
          <a:xfrm>
            <a:off x="6163611" y="1456283"/>
            <a:ext cx="5715397" cy="2806498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F2257FA-B8D2-0832-7F83-84962BF6AC2F}"/>
              </a:ext>
            </a:extLst>
          </p:cNvPr>
          <p:cNvGrpSpPr/>
          <p:nvPr/>
        </p:nvGrpSpPr>
        <p:grpSpPr>
          <a:xfrm>
            <a:off x="6520536" y="1299701"/>
            <a:ext cx="4089506" cy="400511"/>
            <a:chOff x="5606161" y="1308936"/>
            <a:chExt cx="4087639" cy="40051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9E90D7B-465A-68F4-E5DE-56884F721AD5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55ACA24-5B73-E40D-2054-487B4C0C1B78}"/>
                </a:ext>
              </a:extLst>
            </p:cNvPr>
            <p:cNvGrpSpPr/>
            <p:nvPr/>
          </p:nvGrpSpPr>
          <p:grpSpPr>
            <a:xfrm>
              <a:off x="5689288" y="1348663"/>
              <a:ext cx="4004512" cy="291196"/>
              <a:chOff x="557994" y="1392758"/>
              <a:chExt cx="4004512" cy="29119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58D0A7-20B8-4665-2B78-E3E11B4579F1}"/>
                  </a:ext>
                </a:extLst>
              </p:cNvPr>
              <p:cNvSpPr txBox="1"/>
              <p:nvPr/>
            </p:nvSpPr>
            <p:spPr>
              <a:xfrm>
                <a:off x="782808" y="1392758"/>
                <a:ext cx="3779698" cy="27699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0" tIns="0" rIns="0" bIns="0" anchor="t">
                <a:spAutoFit/>
              </a:bodyPr>
              <a:lstStyle/>
              <a:p>
                <a:pPr defTabSz="1028836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완산구 </a:t>
                </a:r>
                <a:r>
                  <a:rPr lang="en-US" altLang="ko-KR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CCTV </a:t>
                </a:r>
                <a:r>
                  <a:rPr lang="ko-KR" altLang="en-US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단속 현황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E6EBD29-8301-CA79-AA6D-D6890A4DC956}"/>
                  </a:ext>
                </a:extLst>
              </p:cNvPr>
              <p:cNvSpPr/>
              <p:nvPr/>
            </p:nvSpPr>
            <p:spPr>
              <a:xfrm>
                <a:off x="637230" y="1406955"/>
                <a:ext cx="72027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585A741-6C01-0A41-9F0B-2E952E3D76C4}"/>
                  </a:ext>
                </a:extLst>
              </p:cNvPr>
              <p:cNvSpPr/>
              <p:nvPr/>
            </p:nvSpPr>
            <p:spPr>
              <a:xfrm>
                <a:off x="557994" y="1406955"/>
                <a:ext cx="55650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7CB8F5-2A5E-2986-D179-12465F7212E8}"/>
              </a:ext>
            </a:extLst>
          </p:cNvPr>
          <p:cNvSpPr/>
          <p:nvPr/>
        </p:nvSpPr>
        <p:spPr>
          <a:xfrm>
            <a:off x="6507596" y="1250904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428F59-6EB7-005F-4062-10DEA0742E1D}"/>
              </a:ext>
            </a:extLst>
          </p:cNvPr>
          <p:cNvSpPr txBox="1"/>
          <p:nvPr/>
        </p:nvSpPr>
        <p:spPr>
          <a:xfrm>
            <a:off x="4813242" y="1866336"/>
            <a:ext cx="1121373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◀ </a:t>
            </a:r>
            <a:r>
              <a:rPr lang="ko-KR" altLang="ko-KR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덕진구 오전 </a:t>
            </a:r>
            <a:r>
              <a:rPr lang="ko-KR" altLang="en-US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고정식</a:t>
            </a:r>
            <a:r>
              <a:rPr lang="en-US" altLang="ko-KR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이동식 </a:t>
            </a:r>
            <a:r>
              <a:rPr lang="en-US" altLang="ko-KR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ko-KR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단속현황</a:t>
            </a:r>
          </a:p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F0339BD-422E-ADB5-5672-3ADB59E3829B}"/>
              </a:ext>
            </a:extLst>
          </p:cNvPr>
          <p:cNvGrpSpPr/>
          <p:nvPr/>
        </p:nvGrpSpPr>
        <p:grpSpPr>
          <a:xfrm>
            <a:off x="373988" y="4438017"/>
            <a:ext cx="11517373" cy="2209373"/>
            <a:chOff x="524827" y="3214986"/>
            <a:chExt cx="5715397" cy="3641843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3E34499-C14F-5A73-8119-316DEF0E8B89}"/>
                </a:ext>
              </a:extLst>
            </p:cNvPr>
            <p:cNvSpPr/>
            <p:nvPr/>
          </p:nvSpPr>
          <p:spPr>
            <a:xfrm>
              <a:off x="524827" y="3326642"/>
              <a:ext cx="5715397" cy="3530187"/>
            </a:xfrm>
            <a:prstGeom prst="rect">
              <a:avLst/>
            </a:prstGeom>
            <a:noFill/>
            <a:ln w="3175">
              <a:solidFill>
                <a:schemeClr val="tx1">
                  <a:lumMod val="65000"/>
                  <a:lumOff val="3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D1C50C3-A3CF-6A05-9D86-776D7D84B9AE}"/>
                </a:ext>
              </a:extLst>
            </p:cNvPr>
            <p:cNvSpPr/>
            <p:nvPr/>
          </p:nvSpPr>
          <p:spPr>
            <a:xfrm>
              <a:off x="546673" y="3214986"/>
              <a:ext cx="860717" cy="320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2708300-E002-C768-DFC5-0970CCA0D5EB}"/>
              </a:ext>
            </a:extLst>
          </p:cNvPr>
          <p:cNvSpPr/>
          <p:nvPr/>
        </p:nvSpPr>
        <p:spPr>
          <a:xfrm>
            <a:off x="544814" y="4369576"/>
            <a:ext cx="910066" cy="55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215D27-C5C4-D680-E4D9-F7AAB66E16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8" y="2850787"/>
            <a:ext cx="4183574" cy="13537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4513B0-2779-633B-FA6C-94CB45B0B9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64" y="1631517"/>
            <a:ext cx="3935970" cy="1260919"/>
          </a:xfrm>
          <a:prstGeom prst="rect">
            <a:avLst/>
          </a:prstGeom>
        </p:spPr>
      </p:pic>
      <p:pic>
        <p:nvPicPr>
          <p:cNvPr id="24" name="그림 23" descr="지도이(가) 표시된 사진&#10;&#10;자동 생성된 설명">
            <a:extLst>
              <a:ext uri="{FF2B5EF4-FFF2-40B4-BE49-F238E27FC236}">
                <a16:creationId xmlns:a16="http://schemas.microsoft.com/office/drawing/2014/main" id="{320F9D8D-3C13-90D2-5548-BAE5D1FF57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13" y="1666493"/>
            <a:ext cx="3207700" cy="1221561"/>
          </a:xfrm>
          <a:prstGeom prst="rect">
            <a:avLst/>
          </a:prstGeom>
        </p:spPr>
      </p:pic>
      <p:pic>
        <p:nvPicPr>
          <p:cNvPr id="26" name="그림 25" descr="지도이(가) 표시된 사진&#10;&#10;자동 생성된 설명">
            <a:extLst>
              <a:ext uri="{FF2B5EF4-FFF2-40B4-BE49-F238E27FC236}">
                <a16:creationId xmlns:a16="http://schemas.microsoft.com/office/drawing/2014/main" id="{2E35732D-7434-7C5E-8D31-B4FE3C76A0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65" y="2902246"/>
            <a:ext cx="3604471" cy="13468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A02073E-3054-8084-8E34-CBC20C9051AF}"/>
              </a:ext>
            </a:extLst>
          </p:cNvPr>
          <p:cNvSpPr txBox="1"/>
          <p:nvPr/>
        </p:nvSpPr>
        <p:spPr>
          <a:xfrm>
            <a:off x="4813242" y="2981159"/>
            <a:ext cx="1121373" cy="615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◀ </a:t>
            </a:r>
            <a:r>
              <a:rPr lang="ko-KR" altLang="ko-KR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덕진구 오</a:t>
            </a:r>
            <a:r>
              <a:rPr lang="ko-KR" altLang="en-US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후</a:t>
            </a:r>
            <a:r>
              <a:rPr lang="ko-KR" altLang="ko-KR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고정식</a:t>
            </a:r>
            <a:r>
              <a:rPr lang="en-US" altLang="ko-KR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이동식 </a:t>
            </a:r>
            <a:r>
              <a:rPr lang="en-US" altLang="ko-KR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ko-KR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단속현황</a:t>
            </a:r>
          </a:p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93C3FF-7B2A-B4C2-D23E-8BE0BD8EC3B8}"/>
              </a:ext>
            </a:extLst>
          </p:cNvPr>
          <p:cNvSpPr txBox="1"/>
          <p:nvPr/>
        </p:nvSpPr>
        <p:spPr>
          <a:xfrm>
            <a:off x="9916412" y="1864885"/>
            <a:ext cx="1954916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◀ 완산</a:t>
            </a:r>
            <a:r>
              <a:rPr lang="ko-KR" altLang="ko-KR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구 오전 </a:t>
            </a:r>
            <a:r>
              <a:rPr lang="ko-KR" altLang="en-US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고정식</a:t>
            </a:r>
            <a:r>
              <a:rPr lang="en-US" altLang="ko-KR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이동식 </a:t>
            </a:r>
            <a:r>
              <a:rPr lang="en-US" altLang="ko-KR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ko-KR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단속현황</a:t>
            </a:r>
          </a:p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4D293B-C990-6315-51C3-0880D50509F5}"/>
              </a:ext>
            </a:extLst>
          </p:cNvPr>
          <p:cNvSpPr txBox="1"/>
          <p:nvPr/>
        </p:nvSpPr>
        <p:spPr>
          <a:xfrm>
            <a:off x="9935098" y="2979709"/>
            <a:ext cx="1884475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◀ 완산</a:t>
            </a:r>
            <a:r>
              <a:rPr lang="ko-KR" altLang="ko-KR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구 오</a:t>
            </a:r>
            <a:r>
              <a:rPr lang="ko-KR" altLang="en-US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후</a:t>
            </a:r>
            <a:r>
              <a:rPr lang="ko-KR" altLang="ko-KR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고정식</a:t>
            </a:r>
            <a:r>
              <a:rPr lang="en-US" altLang="ko-KR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이동식 </a:t>
            </a:r>
            <a:r>
              <a:rPr lang="en-US" altLang="ko-KR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ko-KR" sz="1000" b="1" kern="100"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단속현황</a:t>
            </a:r>
          </a:p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CCA20DF-DA93-D6FA-3881-A84E072B798F}"/>
              </a:ext>
            </a:extLst>
          </p:cNvPr>
          <p:cNvSpPr/>
          <p:nvPr/>
        </p:nvSpPr>
        <p:spPr>
          <a:xfrm>
            <a:off x="716412" y="1250900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0881E6D-EA22-3481-3A85-C1E949856511}"/>
              </a:ext>
            </a:extLst>
          </p:cNvPr>
          <p:cNvGrpSpPr/>
          <p:nvPr/>
        </p:nvGrpSpPr>
        <p:grpSpPr>
          <a:xfrm>
            <a:off x="524781" y="4373778"/>
            <a:ext cx="1658658" cy="400511"/>
            <a:chOff x="5606161" y="1308936"/>
            <a:chExt cx="2625483" cy="40051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8194738-8FBE-9D34-101B-308B531321EA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CCC5D2-D43D-2133-E7EB-B7893951F91A}"/>
                </a:ext>
              </a:extLst>
            </p:cNvPr>
            <p:cNvSpPr txBox="1"/>
            <p:nvPr/>
          </p:nvSpPr>
          <p:spPr>
            <a:xfrm>
              <a:off x="5934504" y="1348663"/>
              <a:ext cx="2297140" cy="2769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0" tIns="0" rIns="0" bIns="0" anchor="t">
              <a:spAutoFit/>
            </a:bodyPr>
            <a:lstStyle/>
            <a:p>
              <a:pPr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인사이트 도출</a:t>
              </a: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0BDFADE-DBC1-D4D8-A89E-34350443A56F}"/>
              </a:ext>
            </a:extLst>
          </p:cNvPr>
          <p:cNvSpPr/>
          <p:nvPr/>
        </p:nvSpPr>
        <p:spPr>
          <a:xfrm>
            <a:off x="477802" y="4320737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6AAA595-868F-D981-909B-9AF087A95D0F}"/>
              </a:ext>
            </a:extLst>
          </p:cNvPr>
          <p:cNvGrpSpPr/>
          <p:nvPr/>
        </p:nvGrpSpPr>
        <p:grpSpPr>
          <a:xfrm>
            <a:off x="541868" y="4413505"/>
            <a:ext cx="144821" cy="277359"/>
            <a:chOff x="695963" y="1113532"/>
            <a:chExt cx="144755" cy="27735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C02CAAA-88C7-1724-31F2-4DC3A33F4723}"/>
                </a:ext>
              </a:extLst>
            </p:cNvPr>
            <p:cNvSpPr/>
            <p:nvPr/>
          </p:nvSpPr>
          <p:spPr>
            <a:xfrm>
              <a:off x="768691" y="1113532"/>
              <a:ext cx="72027" cy="2769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53C70F4-5A6D-9E16-64DC-2C2F80BB1B68}"/>
                </a:ext>
              </a:extLst>
            </p:cNvPr>
            <p:cNvSpPr/>
            <p:nvPr/>
          </p:nvSpPr>
          <p:spPr>
            <a:xfrm>
              <a:off x="695963" y="1113892"/>
              <a:ext cx="55650" cy="2769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57BA4BB-1542-5EE3-0635-4E946D60FBD3}"/>
              </a:ext>
            </a:extLst>
          </p:cNvPr>
          <p:cNvSpPr txBox="1"/>
          <p:nvPr/>
        </p:nvSpPr>
        <p:spPr>
          <a:xfrm>
            <a:off x="524892" y="4709895"/>
            <a:ext cx="11009701" cy="14418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ko-KR" sz="16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전주시 불법주정차 단속 카메라 현황 데이터</a:t>
            </a:r>
            <a:r>
              <a:rPr lang="en-US" altLang="ko-KR" sz="16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 err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en-US" sz="16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-&gt;</a:t>
            </a:r>
            <a:r>
              <a:rPr lang="ko-KR" altLang="en-US" sz="16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GIS </a:t>
            </a:r>
            <a:r>
              <a:rPr lang="ko-KR" altLang="ko-KR" sz="16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소프트웨어인</a:t>
            </a:r>
            <a:r>
              <a:rPr lang="en-US" altLang="ko-KR" sz="16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QGIS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사용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6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단속 수가 많은 법정동은 짙은 색으로 나타나게 시각화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1028836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600" b="1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두 유형의 </a:t>
            </a:r>
            <a:r>
              <a:rPr lang="en-US" altLang="ko-KR" sz="1600" b="1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ko-KR" sz="1600" b="1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단속이 많은 법정동은 불법주정차가 많이 발생하는 곳</a:t>
            </a:r>
            <a:r>
              <a:rPr lang="ko-KR" altLang="en-US" sz="1600" b="1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이므로</a:t>
            </a:r>
            <a:r>
              <a:rPr lang="en-US" altLang="ko-KR" sz="1600" b="1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b="1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두 유형의 단속 수가 </a:t>
            </a:r>
            <a:r>
              <a:rPr lang="ko-KR" altLang="ko-KR" sz="1600" b="1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모두 많은</a:t>
            </a:r>
            <a:r>
              <a:rPr lang="en-US" altLang="ko-KR" sz="1600" b="1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b="1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색이 짙은</a:t>
            </a:r>
            <a:r>
              <a:rPr lang="en-US" altLang="ko-KR" sz="1600" b="1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600" b="1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법정동</a:t>
            </a:r>
            <a:r>
              <a:rPr lang="ko-KR" altLang="en-US" sz="1600" b="1" kern="1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을</a:t>
            </a:r>
            <a:r>
              <a:rPr lang="ko-KR" altLang="ko-KR" sz="1600" b="1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우선 순위로 하여 </a:t>
            </a:r>
            <a:r>
              <a:rPr lang="ko-KR" altLang="en-US" sz="1600" b="1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필수 </a:t>
            </a:r>
            <a:r>
              <a:rPr lang="ko-KR" altLang="ko-KR" sz="1600" b="1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단속 경로</a:t>
            </a:r>
            <a:r>
              <a:rPr lang="ko-KR" altLang="en-US" sz="1600" b="1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로</a:t>
            </a:r>
            <a:r>
              <a:rPr lang="ko-KR" altLang="ko-KR" sz="1600" b="1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b="1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지정함으로써</a:t>
            </a:r>
            <a:r>
              <a:rPr lang="ko-KR" altLang="ko-KR" sz="1600" b="1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불법주정차 문제를 해</a:t>
            </a:r>
            <a:r>
              <a:rPr lang="ko-KR" altLang="en-US" sz="1600" b="1" kern="1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결</a:t>
            </a:r>
            <a:endParaRPr lang="ko-KR" altLang="ko-KR" sz="1600" b="1" kern="1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defTabSz="1028836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56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9F03ED-B576-E7AE-89CB-DACF0B6B6792}"/>
              </a:ext>
            </a:extLst>
          </p:cNvPr>
          <p:cNvSpPr/>
          <p:nvPr/>
        </p:nvSpPr>
        <p:spPr>
          <a:xfrm rot="5400000">
            <a:off x="-70640" y="557477"/>
            <a:ext cx="917432" cy="174874"/>
          </a:xfrm>
          <a:prstGeom prst="roundRect">
            <a:avLst>
              <a:gd name="adj" fmla="val 15625"/>
            </a:avLst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softEdge rad="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3679-A971-4F2C-32F2-45D7AAA06E60}"/>
              </a:ext>
            </a:extLst>
          </p:cNvPr>
          <p:cNvSpPr txBox="1"/>
          <p:nvPr/>
        </p:nvSpPr>
        <p:spPr>
          <a:xfrm>
            <a:off x="763621" y="210609"/>
            <a:ext cx="3385269" cy="2462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i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kumimoji="0" lang="ko-KR" altLang="en-US" sz="1600" i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B0964-2FA9-6CAC-C0FC-A14F50DDB6DF}"/>
              </a:ext>
            </a:extLst>
          </p:cNvPr>
          <p:cNvSpPr txBox="1"/>
          <p:nvPr/>
        </p:nvSpPr>
        <p:spPr>
          <a:xfrm>
            <a:off x="759277" y="634583"/>
            <a:ext cx="10870713" cy="5088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200" kern="10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필수 단속 도로 선정</a:t>
            </a:r>
            <a:endParaRPr kumimoji="0" lang="ko-KR" altLang="en-US" sz="3200" i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B65766-4100-1A76-6C70-791D2B96FCAD}"/>
              </a:ext>
            </a:extLst>
          </p:cNvPr>
          <p:cNvCxnSpPr>
            <a:cxnSpLocks/>
          </p:cNvCxnSpPr>
          <p:nvPr/>
        </p:nvCxnSpPr>
        <p:spPr>
          <a:xfrm>
            <a:off x="763620" y="569925"/>
            <a:ext cx="1076335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C063A1C-DF8B-3866-0C92-02409AE35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990" y="81968"/>
            <a:ext cx="522742" cy="42953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6F167A-9D09-6D97-0A74-419AF2CF77F2}"/>
              </a:ext>
            </a:extLst>
          </p:cNvPr>
          <p:cNvSpPr/>
          <p:nvPr/>
        </p:nvSpPr>
        <p:spPr>
          <a:xfrm>
            <a:off x="372427" y="1456278"/>
            <a:ext cx="11060296" cy="1582486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154280C-5EE8-D060-2F95-F8D7C16A8D4F}"/>
              </a:ext>
            </a:extLst>
          </p:cNvPr>
          <p:cNvGrpSpPr/>
          <p:nvPr/>
        </p:nvGrpSpPr>
        <p:grpSpPr>
          <a:xfrm>
            <a:off x="759277" y="1283330"/>
            <a:ext cx="7969087" cy="593725"/>
            <a:chOff x="5606161" y="1308936"/>
            <a:chExt cx="7965448" cy="593725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C1A7AE-8D38-ADD4-C0AE-DB8E0B14554D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C967C7D-6914-6202-8C72-E9E32F47727D}"/>
                </a:ext>
              </a:extLst>
            </p:cNvPr>
            <p:cNvGrpSpPr/>
            <p:nvPr/>
          </p:nvGrpSpPr>
          <p:grpSpPr>
            <a:xfrm>
              <a:off x="5689288" y="1348663"/>
              <a:ext cx="7882321" cy="553998"/>
              <a:chOff x="557994" y="1392758"/>
              <a:chExt cx="7882321" cy="55399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6FB3F99-4788-1A47-B1CC-E64A7B6911D1}"/>
                  </a:ext>
                </a:extLst>
              </p:cNvPr>
              <p:cNvSpPr txBox="1"/>
              <p:nvPr/>
            </p:nvSpPr>
            <p:spPr>
              <a:xfrm>
                <a:off x="782807" y="1392758"/>
                <a:ext cx="7657508" cy="55399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0" tIns="0" rIns="0" bIns="0" anchor="t">
                <a:spAutoFit/>
              </a:bodyPr>
              <a:lstStyle/>
              <a:p>
                <a:pPr defTabSz="1028836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ko-KR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특정 도로의 고정식 </a:t>
                </a:r>
                <a:r>
                  <a:rPr lang="en-US" altLang="ko-KR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CCTV </a:t>
                </a:r>
                <a:r>
                  <a:rPr lang="ko-KR" altLang="ko-KR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단속 수 대비 이동식 </a:t>
                </a:r>
                <a:r>
                  <a:rPr lang="en-US" altLang="ko-KR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CCTV </a:t>
                </a:r>
                <a:r>
                  <a:rPr lang="ko-KR" altLang="ko-KR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단속 수 비율 분석</a:t>
                </a:r>
              </a:p>
              <a:p>
                <a:pPr defTabSz="1028836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ACE0B95-9A06-29D8-53C1-45E38DAF02AD}"/>
                  </a:ext>
                </a:extLst>
              </p:cNvPr>
              <p:cNvSpPr/>
              <p:nvPr/>
            </p:nvSpPr>
            <p:spPr>
              <a:xfrm>
                <a:off x="637230" y="1406955"/>
                <a:ext cx="72027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68D5332-99C6-23B8-3421-8C8DAE7968BA}"/>
                  </a:ext>
                </a:extLst>
              </p:cNvPr>
              <p:cNvSpPr/>
              <p:nvPr/>
            </p:nvSpPr>
            <p:spPr>
              <a:xfrm>
                <a:off x="557994" y="1406955"/>
                <a:ext cx="55650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885D50F-B8F3-A081-68E5-B36F73940B00}"/>
              </a:ext>
            </a:extLst>
          </p:cNvPr>
          <p:cNvSpPr txBox="1"/>
          <p:nvPr/>
        </p:nvSpPr>
        <p:spPr>
          <a:xfrm>
            <a:off x="759277" y="1698682"/>
            <a:ext cx="10229556" cy="8309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r>
              <a:rPr lang="ko-KR" altLang="ko-KR" sz="18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시간대의 비례성과 법정동별 고정식</a:t>
            </a:r>
            <a:r>
              <a:rPr lang="en-US" altLang="ko-KR" sz="18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〮 </a:t>
            </a:r>
            <a:r>
              <a:rPr lang="ko-KR" altLang="ko-KR" sz="18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이동식 </a:t>
            </a:r>
            <a:r>
              <a:rPr lang="en-US" altLang="ko-KR" sz="18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ko-KR" sz="18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단속의 현황을 근거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8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특정 도로에 대한 고정식 </a:t>
            </a:r>
            <a:r>
              <a:rPr lang="en-US" altLang="ko-KR" sz="18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ko-KR" sz="18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단속 수와 이동식 </a:t>
            </a:r>
            <a:r>
              <a:rPr lang="en-US" altLang="ko-KR" sz="18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ko-KR" sz="18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단속 수의 비율</a:t>
            </a:r>
            <a:r>
              <a:rPr lang="en-US" altLang="ko-KR" sz="18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계산</a:t>
            </a:r>
            <a:endParaRPr lang="en-US" altLang="ko-KR" sz="180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800" b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비율</a:t>
            </a:r>
            <a:r>
              <a:rPr lang="en-US" altLang="ko-KR" sz="1800" b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b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높은 도로</a:t>
            </a:r>
            <a:r>
              <a:rPr lang="en-US" altLang="ko-KR" sz="1800" b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b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고정식 </a:t>
            </a:r>
            <a:r>
              <a:rPr lang="en-US" altLang="ko-KR" sz="1800" b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CCTV</a:t>
            </a:r>
            <a:r>
              <a:rPr lang="ko-KR" altLang="en-US" sz="1800" b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의 사각지대</a:t>
            </a:r>
            <a:r>
              <a:rPr lang="en-US" altLang="ko-KR" sz="1800" b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800" b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를 이동식 </a:t>
            </a:r>
            <a:r>
              <a:rPr lang="en-US" altLang="ko-KR" sz="1800" b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ko-KR" sz="1800" b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단속 차량의 필수 단속 도로로 </a:t>
            </a:r>
            <a:r>
              <a:rPr lang="ko-KR" altLang="en-US" sz="1800" b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선정</a:t>
            </a:r>
            <a:endParaRPr lang="ko-KR" altLang="en-US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6E9B76-9414-BD38-FA00-C8253536A399}"/>
              </a:ext>
            </a:extLst>
          </p:cNvPr>
          <p:cNvSpPr/>
          <p:nvPr/>
        </p:nvSpPr>
        <p:spPr>
          <a:xfrm>
            <a:off x="716412" y="1250900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85A338-BAF9-C716-20BA-307E1186FD18}"/>
              </a:ext>
            </a:extLst>
          </p:cNvPr>
          <p:cNvSpPr/>
          <p:nvPr/>
        </p:nvSpPr>
        <p:spPr>
          <a:xfrm>
            <a:off x="300639" y="3486546"/>
            <a:ext cx="11154552" cy="1674849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D2EF5B-F8D2-A209-310F-F3A5BCB4379B}"/>
              </a:ext>
            </a:extLst>
          </p:cNvPr>
          <p:cNvGrpSpPr/>
          <p:nvPr/>
        </p:nvGrpSpPr>
        <p:grpSpPr>
          <a:xfrm>
            <a:off x="687489" y="3313598"/>
            <a:ext cx="4856431" cy="400511"/>
            <a:chOff x="5606161" y="1308936"/>
            <a:chExt cx="4854214" cy="40051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6288A4B-63F9-6580-0151-E94132EB3734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E4F7A8C-9279-0FEA-700D-520EF827E9D6}"/>
                </a:ext>
              </a:extLst>
            </p:cNvPr>
            <p:cNvGrpSpPr/>
            <p:nvPr/>
          </p:nvGrpSpPr>
          <p:grpSpPr>
            <a:xfrm>
              <a:off x="5689288" y="1348663"/>
              <a:ext cx="4771087" cy="291196"/>
              <a:chOff x="557994" y="1392758"/>
              <a:chExt cx="4771087" cy="29119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87045C-3FCD-241E-E8A3-705BD89AA1DE}"/>
                  </a:ext>
                </a:extLst>
              </p:cNvPr>
              <p:cNvSpPr txBox="1"/>
              <p:nvPr/>
            </p:nvSpPr>
            <p:spPr>
              <a:xfrm>
                <a:off x="782807" y="1392758"/>
                <a:ext cx="4546274" cy="28623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0" tIns="0" rIns="0" bIns="0" anchor="t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이동식 </a:t>
                </a:r>
                <a:r>
                  <a:rPr lang="en-US" altLang="ko-KR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CCTV </a:t>
                </a:r>
                <a:r>
                  <a:rPr lang="ko-KR" altLang="en-US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단속 수가 많은 도로 </a:t>
                </a:r>
                <a:r>
                  <a:rPr lang="ko-KR" altLang="ko-KR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분석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3F17765-9B80-4F3D-5EBD-65611F85485B}"/>
                  </a:ext>
                </a:extLst>
              </p:cNvPr>
              <p:cNvSpPr/>
              <p:nvPr/>
            </p:nvSpPr>
            <p:spPr>
              <a:xfrm>
                <a:off x="637230" y="1406955"/>
                <a:ext cx="72027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2A0CBCF-2B2E-4089-21FA-2767B785B850}"/>
                  </a:ext>
                </a:extLst>
              </p:cNvPr>
              <p:cNvSpPr/>
              <p:nvPr/>
            </p:nvSpPr>
            <p:spPr>
              <a:xfrm>
                <a:off x="557994" y="1406955"/>
                <a:ext cx="55650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D32E4B-13A8-BF84-C16F-FD1F8AEF5CAF}"/>
              </a:ext>
            </a:extLst>
          </p:cNvPr>
          <p:cNvSpPr txBox="1"/>
          <p:nvPr/>
        </p:nvSpPr>
        <p:spPr>
          <a:xfrm>
            <a:off x="644625" y="3792460"/>
            <a:ext cx="9997770" cy="11079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r>
              <a:rPr lang="ko-KR" altLang="ko-KR" sz="18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효율적인 이동식 </a:t>
            </a:r>
            <a:r>
              <a:rPr lang="en-US" altLang="ko-KR" sz="18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ko-KR" sz="18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단속 차량의 경로를 제시</a:t>
            </a:r>
            <a:r>
              <a:rPr lang="ko-KR" altLang="en-US" sz="18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하기 위해</a:t>
            </a:r>
            <a:r>
              <a:rPr lang="ko-KR" altLang="ko-KR" sz="18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앞에서 선정되지 않은 도로 중 이동식 </a:t>
            </a:r>
            <a:r>
              <a:rPr lang="en-US" altLang="ko-KR" sz="18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en-US" sz="18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단속</a:t>
            </a:r>
            <a:r>
              <a:rPr lang="en-US" altLang="ko-KR" sz="18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수가 많은 도로 분석</a:t>
            </a:r>
            <a:endParaRPr lang="en-US" altLang="ko-KR" sz="180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이동식 </a:t>
            </a:r>
            <a:r>
              <a:rPr lang="en-US" altLang="ko-KR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ko-KR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단속수가 </a:t>
            </a:r>
            <a:r>
              <a:rPr lang="en-US" altLang="ko-KR" sz="1800" b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1000</a:t>
            </a:r>
            <a:r>
              <a:rPr lang="ko-KR" altLang="ko-KR" sz="1800" b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건 이상</a:t>
            </a:r>
            <a:r>
              <a:rPr lang="ko-KR" altLang="en-US" sz="1800" b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인</a:t>
            </a:r>
            <a:r>
              <a:rPr lang="en-US" altLang="ko-KR" sz="1800" b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b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도로를 분석</a:t>
            </a:r>
            <a:r>
              <a:rPr lang="en-US" altLang="ko-KR" sz="1800" b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필수 단속 도로로</a:t>
            </a:r>
            <a:r>
              <a:rPr lang="en-US" altLang="ko-KR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선정</a:t>
            </a:r>
            <a:endParaRPr lang="ko-KR" altLang="ko-KR" sz="1800" b="1" kern="10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EB0CE7-5016-FC1C-1078-756DFD30C12E}"/>
              </a:ext>
            </a:extLst>
          </p:cNvPr>
          <p:cNvSpPr/>
          <p:nvPr/>
        </p:nvSpPr>
        <p:spPr>
          <a:xfrm>
            <a:off x="644624" y="3281168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834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9F03ED-B576-E7AE-89CB-DACF0B6B6792}"/>
              </a:ext>
            </a:extLst>
          </p:cNvPr>
          <p:cNvSpPr/>
          <p:nvPr/>
        </p:nvSpPr>
        <p:spPr>
          <a:xfrm rot="5400000">
            <a:off x="-70640" y="557477"/>
            <a:ext cx="917432" cy="174874"/>
          </a:xfrm>
          <a:prstGeom prst="roundRect">
            <a:avLst>
              <a:gd name="adj" fmla="val 15625"/>
            </a:avLst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softEdge rad="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3679-A971-4F2C-32F2-45D7AAA06E60}"/>
              </a:ext>
            </a:extLst>
          </p:cNvPr>
          <p:cNvSpPr txBox="1"/>
          <p:nvPr/>
        </p:nvSpPr>
        <p:spPr>
          <a:xfrm>
            <a:off x="763621" y="210609"/>
            <a:ext cx="3385269" cy="2462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i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kumimoji="0" lang="ko-KR" altLang="en-US" sz="1600" i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B0964-2FA9-6CAC-C0FC-A14F50DDB6DF}"/>
              </a:ext>
            </a:extLst>
          </p:cNvPr>
          <p:cNvSpPr txBox="1"/>
          <p:nvPr/>
        </p:nvSpPr>
        <p:spPr>
          <a:xfrm>
            <a:off x="759277" y="634583"/>
            <a:ext cx="10870713" cy="5088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kumimoji="0" lang="ko-KR" altLang="en-US" sz="3200" i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필수 단속 도로 시각화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B65766-4100-1A76-6C70-791D2B96FCAD}"/>
              </a:ext>
            </a:extLst>
          </p:cNvPr>
          <p:cNvCxnSpPr>
            <a:cxnSpLocks/>
          </p:cNvCxnSpPr>
          <p:nvPr/>
        </p:nvCxnSpPr>
        <p:spPr>
          <a:xfrm>
            <a:off x="763620" y="569925"/>
            <a:ext cx="1076335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C063A1C-DF8B-3866-0C92-02409AE35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990" y="81968"/>
            <a:ext cx="522742" cy="42953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6F167A-9D09-6D97-0A74-419AF2CF77F2}"/>
              </a:ext>
            </a:extLst>
          </p:cNvPr>
          <p:cNvSpPr/>
          <p:nvPr/>
        </p:nvSpPr>
        <p:spPr>
          <a:xfrm>
            <a:off x="372427" y="1456278"/>
            <a:ext cx="5721761" cy="5215522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154280C-5EE8-D060-2F95-F8D7C16A8D4F}"/>
              </a:ext>
            </a:extLst>
          </p:cNvPr>
          <p:cNvGrpSpPr/>
          <p:nvPr/>
        </p:nvGrpSpPr>
        <p:grpSpPr>
          <a:xfrm>
            <a:off x="759277" y="1283330"/>
            <a:ext cx="4856431" cy="400511"/>
            <a:chOff x="5606161" y="1308936"/>
            <a:chExt cx="4854214" cy="40051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C1A7AE-8D38-ADD4-C0AE-DB8E0B14554D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C967C7D-6914-6202-8C72-E9E32F47727D}"/>
                </a:ext>
              </a:extLst>
            </p:cNvPr>
            <p:cNvGrpSpPr/>
            <p:nvPr/>
          </p:nvGrpSpPr>
          <p:grpSpPr>
            <a:xfrm>
              <a:off x="5689288" y="1348663"/>
              <a:ext cx="4771087" cy="291196"/>
              <a:chOff x="557994" y="1392758"/>
              <a:chExt cx="4771087" cy="291196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ACE0B95-9A06-29D8-53C1-45E38DAF02AD}"/>
                  </a:ext>
                </a:extLst>
              </p:cNvPr>
              <p:cNvSpPr/>
              <p:nvPr/>
            </p:nvSpPr>
            <p:spPr>
              <a:xfrm>
                <a:off x="637230" y="1406955"/>
                <a:ext cx="72027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68D5332-99C6-23B8-3421-8C8DAE7968BA}"/>
                  </a:ext>
                </a:extLst>
              </p:cNvPr>
              <p:cNvSpPr/>
              <p:nvPr/>
            </p:nvSpPr>
            <p:spPr>
              <a:xfrm>
                <a:off x="557994" y="1406955"/>
                <a:ext cx="55650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6FB3F99-4788-1A47-B1CC-E64A7B6911D1}"/>
                  </a:ext>
                </a:extLst>
              </p:cNvPr>
              <p:cNvSpPr txBox="1"/>
              <p:nvPr/>
            </p:nvSpPr>
            <p:spPr>
              <a:xfrm>
                <a:off x="782807" y="1392758"/>
                <a:ext cx="4546274" cy="28623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0" tIns="0" rIns="0" bIns="0" anchor="t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덕진구 필수 단속 도로</a:t>
                </a:r>
                <a:endParaRPr lang="ko-KR" altLang="ko-KR" sz="1800" kern="100"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6E9B76-9414-BD38-FA00-C8253536A399}"/>
              </a:ext>
            </a:extLst>
          </p:cNvPr>
          <p:cNvSpPr/>
          <p:nvPr/>
        </p:nvSpPr>
        <p:spPr>
          <a:xfrm>
            <a:off x="716412" y="1250900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95FCD5-D834-3B26-E406-DAB1AF278E35}"/>
              </a:ext>
            </a:extLst>
          </p:cNvPr>
          <p:cNvSpPr txBox="1"/>
          <p:nvPr/>
        </p:nvSpPr>
        <p:spPr>
          <a:xfrm>
            <a:off x="716412" y="3963763"/>
            <a:ext cx="2664734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b="1" kern="10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▲ 덕진구 오전 필수 단속 도로 </a:t>
            </a:r>
            <a:endParaRPr lang="en-US" altLang="ko-KR" sz="10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0953BB61-0633-47EB-D999-35DB43D79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21" y="1810641"/>
            <a:ext cx="4018799" cy="2080639"/>
          </a:xfrm>
          <a:prstGeom prst="rect">
            <a:avLst/>
          </a:prstGeom>
        </p:spPr>
      </p:pic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77A20978-D046-AFEC-663B-4E72B7616F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21" y="4184261"/>
            <a:ext cx="4018799" cy="2080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6265B9-0DB8-4BB6-2B31-1C2E20BDC07B}"/>
              </a:ext>
            </a:extLst>
          </p:cNvPr>
          <p:cNvSpPr txBox="1"/>
          <p:nvPr/>
        </p:nvSpPr>
        <p:spPr>
          <a:xfrm>
            <a:off x="665021" y="6306980"/>
            <a:ext cx="2664734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b="1" kern="10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▲ 덕진구 오후 필수 단속 도로 </a:t>
            </a:r>
            <a:endParaRPr lang="en-US" altLang="ko-KR" sz="10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5D7C4D-B2C7-558F-8551-D5AA5CF2BBA7}"/>
              </a:ext>
            </a:extLst>
          </p:cNvPr>
          <p:cNvSpPr/>
          <p:nvPr/>
        </p:nvSpPr>
        <p:spPr>
          <a:xfrm>
            <a:off x="6188444" y="1456278"/>
            <a:ext cx="5721761" cy="5215522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D09B6A0-835A-F991-72FF-4180DE425F9D}"/>
              </a:ext>
            </a:extLst>
          </p:cNvPr>
          <p:cNvGrpSpPr/>
          <p:nvPr/>
        </p:nvGrpSpPr>
        <p:grpSpPr>
          <a:xfrm>
            <a:off x="6575294" y="1283330"/>
            <a:ext cx="4856431" cy="400511"/>
            <a:chOff x="5606161" y="1308936"/>
            <a:chExt cx="4854214" cy="40051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BF22712-0427-0AEA-0B24-25EFB9722425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4A261E7-C3B1-AC37-4087-A374CD830914}"/>
                </a:ext>
              </a:extLst>
            </p:cNvPr>
            <p:cNvGrpSpPr/>
            <p:nvPr/>
          </p:nvGrpSpPr>
          <p:grpSpPr>
            <a:xfrm>
              <a:off x="5689288" y="1348663"/>
              <a:ext cx="4771087" cy="291196"/>
              <a:chOff x="557994" y="1392758"/>
              <a:chExt cx="4771087" cy="29119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148113C-68A8-594D-EE96-CC2777D745EB}"/>
                  </a:ext>
                </a:extLst>
              </p:cNvPr>
              <p:cNvSpPr/>
              <p:nvPr/>
            </p:nvSpPr>
            <p:spPr>
              <a:xfrm>
                <a:off x="637230" y="1406955"/>
                <a:ext cx="72027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ED57D35-701D-8A14-CF40-400646D48D67}"/>
                  </a:ext>
                </a:extLst>
              </p:cNvPr>
              <p:cNvSpPr/>
              <p:nvPr/>
            </p:nvSpPr>
            <p:spPr>
              <a:xfrm>
                <a:off x="557994" y="1406955"/>
                <a:ext cx="55650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BE5A3F9-E6AC-AC27-062C-E731B7D2DA1B}"/>
                  </a:ext>
                </a:extLst>
              </p:cNvPr>
              <p:cNvSpPr txBox="1"/>
              <p:nvPr/>
            </p:nvSpPr>
            <p:spPr>
              <a:xfrm>
                <a:off x="782807" y="1392758"/>
                <a:ext cx="4546274" cy="28623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0" tIns="0" rIns="0" bIns="0" anchor="t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완산구 필수 단속 도로</a:t>
                </a:r>
                <a:endParaRPr lang="ko-KR" altLang="ko-KR" sz="1800" kern="100"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F806C8-34D4-4EEF-5BA4-448C833F7CED}"/>
              </a:ext>
            </a:extLst>
          </p:cNvPr>
          <p:cNvSpPr/>
          <p:nvPr/>
        </p:nvSpPr>
        <p:spPr>
          <a:xfrm>
            <a:off x="6532429" y="1250900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668E16-5D8F-019A-1AB9-127ED47D213D}"/>
              </a:ext>
            </a:extLst>
          </p:cNvPr>
          <p:cNvSpPr txBox="1"/>
          <p:nvPr/>
        </p:nvSpPr>
        <p:spPr>
          <a:xfrm>
            <a:off x="9282905" y="1934332"/>
            <a:ext cx="2664734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b="1" kern="10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◀ 완산구 오전 필수 단속 도로 </a:t>
            </a:r>
            <a:endParaRPr lang="en-US" altLang="ko-KR" sz="10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7" name="그림 36" descr="지도이(가) 표시된 사진&#10;&#10;자동 생성된 설명">
            <a:extLst>
              <a:ext uri="{FF2B5EF4-FFF2-40B4-BE49-F238E27FC236}">
                <a16:creationId xmlns:a16="http://schemas.microsoft.com/office/drawing/2014/main" id="{40C55666-50DC-1C5F-8E78-F5CF408B39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781" y="1709850"/>
            <a:ext cx="2783821" cy="2349017"/>
          </a:xfrm>
          <a:prstGeom prst="rect">
            <a:avLst/>
          </a:prstGeom>
        </p:spPr>
      </p:pic>
      <p:pic>
        <p:nvPicPr>
          <p:cNvPr id="41" name="그림 40" descr="지도이(가) 표시된 사진&#10;&#10;자동 생성된 설명">
            <a:extLst>
              <a:ext uri="{FF2B5EF4-FFF2-40B4-BE49-F238E27FC236}">
                <a16:creationId xmlns:a16="http://schemas.microsoft.com/office/drawing/2014/main" id="{8A24DB08-3835-ACD6-4118-6DEBBC5615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782" y="4117651"/>
            <a:ext cx="2873347" cy="243554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B6CA8F7-D6C8-C140-F8DE-3E378199EBC3}"/>
              </a:ext>
            </a:extLst>
          </p:cNvPr>
          <p:cNvSpPr txBox="1"/>
          <p:nvPr/>
        </p:nvSpPr>
        <p:spPr>
          <a:xfrm>
            <a:off x="9339727" y="4303066"/>
            <a:ext cx="2664734" cy="1538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b="1" kern="100"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anose="02020603050405020304" pitchFamily="18" charset="0"/>
              </a:rPr>
              <a:t>◀ 완산구 오후 필수 단속 도로 </a:t>
            </a:r>
            <a:endParaRPr lang="en-US" altLang="ko-KR" sz="10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976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9F03ED-B576-E7AE-89CB-DACF0B6B6792}"/>
              </a:ext>
            </a:extLst>
          </p:cNvPr>
          <p:cNvSpPr/>
          <p:nvPr/>
        </p:nvSpPr>
        <p:spPr>
          <a:xfrm rot="5400000">
            <a:off x="-70640" y="557477"/>
            <a:ext cx="917432" cy="174874"/>
          </a:xfrm>
          <a:prstGeom prst="roundRect">
            <a:avLst>
              <a:gd name="adj" fmla="val 15625"/>
            </a:avLst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>
            <a:softEdge rad="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03679-A971-4F2C-32F2-45D7AAA06E60}"/>
              </a:ext>
            </a:extLst>
          </p:cNvPr>
          <p:cNvSpPr txBox="1"/>
          <p:nvPr/>
        </p:nvSpPr>
        <p:spPr>
          <a:xfrm>
            <a:off x="763621" y="210609"/>
            <a:ext cx="3385269" cy="2462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i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kumimoji="0" lang="ko-KR" altLang="en-US" sz="1600" i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해석 및 시사점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B0964-2FA9-6CAC-C0FC-A14F50DDB6DF}"/>
              </a:ext>
            </a:extLst>
          </p:cNvPr>
          <p:cNvSpPr txBox="1"/>
          <p:nvPr/>
        </p:nvSpPr>
        <p:spPr>
          <a:xfrm>
            <a:off x="759277" y="634583"/>
            <a:ext cx="10870713" cy="5088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이동식 </a:t>
            </a:r>
            <a:r>
              <a:rPr lang="en-US" altLang="ko-KR" sz="320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ko-KR" sz="320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단속 차량</a:t>
            </a:r>
            <a:r>
              <a:rPr lang="en-US" altLang="ko-KR" sz="320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경로 및 운영 시간 제안</a:t>
            </a:r>
            <a:r>
              <a:rPr lang="ko-KR" altLang="ko-KR" sz="320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endParaRPr kumimoji="0" lang="ko-KR" altLang="en-US" sz="3200" i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B65766-4100-1A76-6C70-791D2B96FCAD}"/>
              </a:ext>
            </a:extLst>
          </p:cNvPr>
          <p:cNvCxnSpPr>
            <a:cxnSpLocks/>
          </p:cNvCxnSpPr>
          <p:nvPr/>
        </p:nvCxnSpPr>
        <p:spPr>
          <a:xfrm>
            <a:off x="763620" y="569925"/>
            <a:ext cx="1076335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C063A1C-DF8B-3866-0C92-02409AE35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990" y="81968"/>
            <a:ext cx="522742" cy="42953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6F167A-9D09-6D97-0A74-419AF2CF77F2}"/>
              </a:ext>
            </a:extLst>
          </p:cNvPr>
          <p:cNvSpPr/>
          <p:nvPr/>
        </p:nvSpPr>
        <p:spPr>
          <a:xfrm>
            <a:off x="372427" y="1456278"/>
            <a:ext cx="5721761" cy="5215522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154280C-5EE8-D060-2F95-F8D7C16A8D4F}"/>
              </a:ext>
            </a:extLst>
          </p:cNvPr>
          <p:cNvGrpSpPr/>
          <p:nvPr/>
        </p:nvGrpSpPr>
        <p:grpSpPr>
          <a:xfrm>
            <a:off x="759277" y="1283330"/>
            <a:ext cx="4856431" cy="400511"/>
            <a:chOff x="5606161" y="1308936"/>
            <a:chExt cx="4854214" cy="40051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C1A7AE-8D38-ADD4-C0AE-DB8E0B14554D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C967C7D-6914-6202-8C72-E9E32F47727D}"/>
                </a:ext>
              </a:extLst>
            </p:cNvPr>
            <p:cNvGrpSpPr/>
            <p:nvPr/>
          </p:nvGrpSpPr>
          <p:grpSpPr>
            <a:xfrm>
              <a:off x="5689288" y="1348663"/>
              <a:ext cx="4771087" cy="291196"/>
              <a:chOff x="557994" y="1392758"/>
              <a:chExt cx="4771087" cy="291196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ACE0B95-9A06-29D8-53C1-45E38DAF02AD}"/>
                  </a:ext>
                </a:extLst>
              </p:cNvPr>
              <p:cNvSpPr/>
              <p:nvPr/>
            </p:nvSpPr>
            <p:spPr>
              <a:xfrm>
                <a:off x="637230" y="1406955"/>
                <a:ext cx="72027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68D5332-99C6-23B8-3421-8C8DAE7968BA}"/>
                  </a:ext>
                </a:extLst>
              </p:cNvPr>
              <p:cNvSpPr/>
              <p:nvPr/>
            </p:nvSpPr>
            <p:spPr>
              <a:xfrm>
                <a:off x="557994" y="1406955"/>
                <a:ext cx="55650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6FB3F99-4788-1A47-B1CC-E64A7B6911D1}"/>
                  </a:ext>
                </a:extLst>
              </p:cNvPr>
              <p:cNvSpPr txBox="1"/>
              <p:nvPr/>
            </p:nvSpPr>
            <p:spPr>
              <a:xfrm>
                <a:off x="782807" y="1392758"/>
                <a:ext cx="4546274" cy="28623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0" tIns="0" rIns="0" bIns="0" anchor="t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경로 개선 방안 </a:t>
                </a:r>
                <a:endParaRPr lang="ko-KR" altLang="ko-KR" sz="1800" kern="100"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6E9B76-9414-BD38-FA00-C8253536A399}"/>
              </a:ext>
            </a:extLst>
          </p:cNvPr>
          <p:cNvSpPr/>
          <p:nvPr/>
        </p:nvSpPr>
        <p:spPr>
          <a:xfrm>
            <a:off x="716412" y="1250900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5D7C4D-B2C7-558F-8551-D5AA5CF2BBA7}"/>
              </a:ext>
            </a:extLst>
          </p:cNvPr>
          <p:cNvSpPr/>
          <p:nvPr/>
        </p:nvSpPr>
        <p:spPr>
          <a:xfrm>
            <a:off x="6188444" y="1456278"/>
            <a:ext cx="5721761" cy="5215522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D09B6A0-835A-F991-72FF-4180DE425F9D}"/>
              </a:ext>
            </a:extLst>
          </p:cNvPr>
          <p:cNvGrpSpPr/>
          <p:nvPr/>
        </p:nvGrpSpPr>
        <p:grpSpPr>
          <a:xfrm>
            <a:off x="6575294" y="1283330"/>
            <a:ext cx="4856431" cy="400511"/>
            <a:chOff x="5606161" y="1308936"/>
            <a:chExt cx="4854214" cy="40051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BF22712-0427-0AEA-0B24-25EFB9722425}"/>
                </a:ext>
              </a:extLst>
            </p:cNvPr>
            <p:cNvSpPr/>
            <p:nvPr/>
          </p:nvSpPr>
          <p:spPr>
            <a:xfrm>
              <a:off x="5606161" y="1308936"/>
              <a:ext cx="1440540" cy="400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4A261E7-C3B1-AC37-4087-A374CD830914}"/>
                </a:ext>
              </a:extLst>
            </p:cNvPr>
            <p:cNvGrpSpPr/>
            <p:nvPr/>
          </p:nvGrpSpPr>
          <p:grpSpPr>
            <a:xfrm>
              <a:off x="5689288" y="1348663"/>
              <a:ext cx="4771087" cy="291196"/>
              <a:chOff x="557994" y="1392758"/>
              <a:chExt cx="4771087" cy="29119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148113C-68A8-594D-EE96-CC2777D745EB}"/>
                  </a:ext>
                </a:extLst>
              </p:cNvPr>
              <p:cNvSpPr/>
              <p:nvPr/>
            </p:nvSpPr>
            <p:spPr>
              <a:xfrm>
                <a:off x="637230" y="1406955"/>
                <a:ext cx="72027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ED57D35-701D-8A14-CF40-400646D48D67}"/>
                  </a:ext>
                </a:extLst>
              </p:cNvPr>
              <p:cNvSpPr/>
              <p:nvPr/>
            </p:nvSpPr>
            <p:spPr>
              <a:xfrm>
                <a:off x="557994" y="1406955"/>
                <a:ext cx="55650" cy="2769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BE5A3F9-E6AC-AC27-062C-E731B7D2DA1B}"/>
                  </a:ext>
                </a:extLst>
              </p:cNvPr>
              <p:cNvSpPr txBox="1"/>
              <p:nvPr/>
            </p:nvSpPr>
            <p:spPr>
              <a:xfrm>
                <a:off x="782807" y="1392758"/>
                <a:ext cx="4546274" cy="28623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0" tIns="0" rIns="0" bIns="0" anchor="t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800" kern="100"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Times New Roman" panose="02020603050405020304" pitchFamily="18" charset="0"/>
                  </a:rPr>
                  <a:t>차량 운영 시간 제안</a:t>
                </a:r>
                <a:endParaRPr lang="ko-KR" altLang="ko-KR" sz="1800" kern="100"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F806C8-34D4-4EEF-5BA4-448C833F7CED}"/>
              </a:ext>
            </a:extLst>
          </p:cNvPr>
          <p:cNvSpPr/>
          <p:nvPr/>
        </p:nvSpPr>
        <p:spPr>
          <a:xfrm>
            <a:off x="6532429" y="1250900"/>
            <a:ext cx="674576" cy="426520"/>
          </a:xfrm>
          <a:prstGeom prst="rect">
            <a:avLst/>
          </a:prstGeom>
          <a:solidFill>
            <a:srgbClr val="FFC000">
              <a:alpha val="26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027A1-79D3-D81A-3F8A-7762E5427B9B}"/>
              </a:ext>
            </a:extLst>
          </p:cNvPr>
          <p:cNvSpPr txBox="1"/>
          <p:nvPr/>
        </p:nvSpPr>
        <p:spPr>
          <a:xfrm>
            <a:off x="601927" y="1710870"/>
            <a:ext cx="5107993" cy="22820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800" b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필수 단속 도로 </a:t>
            </a:r>
            <a:r>
              <a:rPr lang="ko-KR" altLang="en-US" sz="18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포함</a:t>
            </a:r>
            <a:endParaRPr lang="en-US" altLang="ko-KR" sz="180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sz="18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단속 후 일정 시간 뒤에 다시 단속하는 이동식 </a:t>
            </a:r>
            <a:r>
              <a:rPr lang="en-US" altLang="ko-KR" sz="18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ko-KR" sz="18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단속 특성상 </a:t>
            </a:r>
            <a:r>
              <a:rPr lang="ko-KR" altLang="ko-KR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왕복 시간을 </a:t>
            </a:r>
            <a:r>
              <a:rPr lang="en-US" altLang="ko-KR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30</a:t>
            </a:r>
            <a:r>
              <a:rPr lang="ko-KR" altLang="ko-KR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분 </a:t>
            </a:r>
            <a:r>
              <a:rPr lang="ko-KR" altLang="ko-KR" sz="18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내외로 제한하여 차량별 경로를 제시</a:t>
            </a:r>
            <a:endParaRPr lang="en-US" altLang="ko-KR" sz="1800" kern="10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sz="18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이동식 단속 차량의 </a:t>
            </a:r>
            <a:r>
              <a:rPr lang="ko-KR" altLang="ko-KR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출발지와 도착지를 해당 구의 구청</a:t>
            </a:r>
            <a:r>
              <a:rPr lang="ko-KR" altLang="ko-KR" sz="18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으로 </a:t>
            </a:r>
            <a:r>
              <a:rPr lang="ko-KR" altLang="en-US" sz="18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함</a:t>
            </a:r>
            <a:endParaRPr lang="en-US" altLang="ko-KR" sz="1800" kern="10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ko-KR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해당 구청의 이동식 </a:t>
            </a:r>
            <a:r>
              <a:rPr lang="en-US" altLang="ko-KR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ko-KR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차량 개수</a:t>
            </a:r>
            <a:r>
              <a:rPr lang="en-US" altLang="ko-KR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덕진구 </a:t>
            </a:r>
            <a:r>
              <a:rPr lang="en-US" altLang="ko-KR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5</a:t>
            </a:r>
            <a:r>
              <a:rPr lang="ko-KR" altLang="ko-KR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완산구 </a:t>
            </a:r>
            <a:r>
              <a:rPr lang="en-US" altLang="ko-KR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7</a:t>
            </a:r>
            <a:r>
              <a:rPr lang="ko-KR" altLang="ko-KR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800" b="1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까지 고려</a:t>
            </a:r>
            <a:r>
              <a:rPr lang="ko-KR" altLang="ko-KR" sz="18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하여 경로를 </a:t>
            </a:r>
            <a:r>
              <a:rPr lang="ko-KR" altLang="en-US" sz="1800" kern="10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제시</a:t>
            </a:r>
            <a:endParaRPr lang="ko-KR" altLang="en-US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2F1182-63B9-6219-F32A-1EDC362DF8A2}"/>
              </a:ext>
            </a:extLst>
          </p:cNvPr>
          <p:cNvSpPr txBox="1"/>
          <p:nvPr/>
        </p:nvSpPr>
        <p:spPr>
          <a:xfrm>
            <a:off x="6417944" y="1747878"/>
            <a:ext cx="5212046" cy="3046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8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고정식 </a:t>
            </a:r>
            <a:r>
              <a:rPr lang="en-US" altLang="ko-KR" sz="18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en-US" sz="18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단속 수와 이동식 </a:t>
            </a:r>
            <a:r>
              <a:rPr lang="en-US" altLang="ko-KR" sz="18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CCTV </a:t>
            </a:r>
            <a:r>
              <a:rPr lang="ko-KR" altLang="en-US" sz="18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단속 수 사이의 시간대별 </a:t>
            </a:r>
            <a:r>
              <a:rPr lang="ko-KR" altLang="en-US" sz="1800" dirty="0" err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비례성</a:t>
            </a:r>
            <a:r>
              <a:rPr lang="ko-KR" altLang="en-US" sz="18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확인</a:t>
            </a:r>
            <a:endParaRPr lang="en-US" altLang="ko-KR" sz="18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현재 이동식 </a:t>
            </a:r>
            <a:r>
              <a:rPr lang="en-US" altLang="ko-KR" sz="180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CCTV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차량 단속은 오전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9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시부터 운영</a:t>
            </a:r>
            <a:endParaRPr lang="en-US" altLang="ko-KR" sz="180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고정식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CCTV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단속 수가 급증하는 시간대인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오전 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7~8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사이에도 이동식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CCTV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단속 실시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출근 시간 교통 체증 문제 해결</a:t>
            </a:r>
            <a:endParaRPr lang="en-US" altLang="ko-KR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이동식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CCTV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단속 그래프가 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10~11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14~17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급증하는 것을 확인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효율적인 운영을 위해 위 시간대에만 이동식 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CCTV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단속</a:t>
            </a:r>
            <a:endParaRPr lang="en-US" altLang="ko-KR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차량 운영 </a:t>
            </a:r>
            <a:endParaRPr lang="en-US" altLang="ko-KR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7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1683</Words>
  <Application>Microsoft Office PowerPoint</Application>
  <PresentationFormat>와이드스크린</PresentationFormat>
  <Paragraphs>177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나눔스퀘어_ac Light</vt:lpstr>
      <vt:lpstr>G마켓 산스 TTF Medium</vt:lpstr>
      <vt:lpstr>나눔스퀘어 ExtraBold</vt:lpstr>
      <vt:lpstr>맑은 고딕</vt:lpstr>
      <vt:lpstr>나눔스퀘어_ac ExtraBold</vt:lpstr>
      <vt:lpstr>나눔스퀘어_ac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박정빈</dc:creator>
  <cp:lastModifiedBy>이현재</cp:lastModifiedBy>
  <cp:revision>43</cp:revision>
  <dcterms:created xsi:type="dcterms:W3CDTF">2022-10-23T07:44:49Z</dcterms:created>
  <dcterms:modified xsi:type="dcterms:W3CDTF">2022-10-31T04:30:43Z</dcterms:modified>
</cp:coreProperties>
</file>